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handoutMasterIdLst>
    <p:handoutMasterId r:id="rId26"/>
  </p:handoutMasterIdLst>
  <p:sldIdLst>
    <p:sldId id="641" r:id="rId2"/>
    <p:sldId id="658" r:id="rId3"/>
    <p:sldId id="659" r:id="rId4"/>
    <p:sldId id="661" r:id="rId5"/>
    <p:sldId id="660" r:id="rId6"/>
    <p:sldId id="662" r:id="rId7"/>
    <p:sldId id="663" r:id="rId8"/>
    <p:sldId id="664" r:id="rId9"/>
    <p:sldId id="665" r:id="rId10"/>
    <p:sldId id="666" r:id="rId11"/>
    <p:sldId id="667" r:id="rId12"/>
    <p:sldId id="668" r:id="rId13"/>
    <p:sldId id="669" r:id="rId14"/>
    <p:sldId id="670" r:id="rId15"/>
    <p:sldId id="671" r:id="rId16"/>
    <p:sldId id="672" r:id="rId17"/>
    <p:sldId id="653" r:id="rId18"/>
    <p:sldId id="260" r:id="rId19"/>
    <p:sldId id="643" r:id="rId20"/>
    <p:sldId id="266" r:id="rId21"/>
    <p:sldId id="265" r:id="rId22"/>
    <p:sldId id="656" r:id="rId23"/>
    <p:sldId id="657" r:id="rId2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18730EB-8494-4B02-827C-E399C514EE21}"/>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Life Of Christ (276)</a:t>
            </a:r>
          </a:p>
        </p:txBody>
      </p:sp>
      <p:sp>
        <p:nvSpPr>
          <p:cNvPr id="3" name="Date Placeholder 2">
            <a:extLst>
              <a:ext uri="{FF2B5EF4-FFF2-40B4-BE49-F238E27FC236}">
                <a16:creationId xmlns:a16="http://schemas.microsoft.com/office/drawing/2014/main" id="{8A090B99-C42F-4E6D-992B-90C38DB7DD3B}"/>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9/15/2021 pm</a:t>
            </a:r>
          </a:p>
        </p:txBody>
      </p:sp>
      <p:sp>
        <p:nvSpPr>
          <p:cNvPr id="4" name="Footer Placeholder 3">
            <a:extLst>
              <a:ext uri="{FF2B5EF4-FFF2-40B4-BE49-F238E27FC236}">
                <a16:creationId xmlns:a16="http://schemas.microsoft.com/office/drawing/2014/main" id="{8A2D8A58-0CC0-4FBB-8076-C9712E530FFA}"/>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9973C5A-10B2-4279-82A6-4AEFE102B91D}"/>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B658A9CD-349C-4C10-AC27-1F691CC4C387}"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833437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(276)</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9/15/2021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3EA7DA59-C958-4BBC-8C6F-267A580857C6}" type="slidenum">
              <a:rPr lang="en-US" smtClean="0"/>
              <a:t>‹#›</a:t>
            </a:fld>
            <a:endParaRPr lang="en-US"/>
          </a:p>
        </p:txBody>
      </p:sp>
    </p:spTree>
    <p:extLst>
      <p:ext uri="{BB962C8B-B14F-4D97-AF65-F5344CB8AC3E}">
        <p14:creationId xmlns:p14="http://schemas.microsoft.com/office/powerpoint/2010/main" val="477052301"/>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60538" y="1314450"/>
            <a:ext cx="4738687" cy="35528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536469">
              <a:defRPr/>
            </a:pPr>
            <a:fld id="{9E395396-3E20-41E1-96D8-CC01158FFDB2}" type="slidenum">
              <a:rPr lang="en-US" sz="1500">
                <a:solidFill>
                  <a:prstClr val="black"/>
                </a:solidFill>
                <a:latin typeface="Calibri" panose="020F0502020204030204"/>
              </a:rPr>
              <a:pPr defTabSz="536469">
                <a:defRPr/>
              </a:pPr>
              <a:t>1</a:t>
            </a:fld>
            <a:endParaRPr lang="en-US" sz="15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1D42129-7258-4506-9C39-A26743AFE871}"/>
              </a:ext>
            </a:extLst>
          </p:cNvPr>
          <p:cNvSpPr>
            <a:spLocks noGrp="1"/>
          </p:cNvSpPr>
          <p:nvPr>
            <p:ph type="dt" idx="1"/>
          </p:nvPr>
        </p:nvSpPr>
        <p:spPr/>
        <p:txBody>
          <a:bodyPr/>
          <a:lstStyle/>
          <a:p>
            <a:pPr defTabSz="1014981">
              <a:defRPr/>
            </a:pPr>
            <a:r>
              <a:rPr lang="en-US" sz="1500">
                <a:solidFill>
                  <a:prstClr val="black"/>
                </a:solidFill>
                <a:latin typeface="Calibri" panose="020F0502020204030204"/>
              </a:rPr>
              <a:t>9/15/2021 pm</a:t>
            </a:r>
          </a:p>
        </p:txBody>
      </p:sp>
      <p:sp>
        <p:nvSpPr>
          <p:cNvPr id="6" name="Footer Placeholder 5">
            <a:extLst>
              <a:ext uri="{FF2B5EF4-FFF2-40B4-BE49-F238E27FC236}">
                <a16:creationId xmlns:a16="http://schemas.microsoft.com/office/drawing/2014/main" id="{94DA4F8C-F7E8-42E8-881C-097C357B81CC}"/>
              </a:ext>
            </a:extLst>
          </p:cNvPr>
          <p:cNvSpPr>
            <a:spLocks noGrp="1"/>
          </p:cNvSpPr>
          <p:nvPr>
            <p:ph type="ftr" sz="quarter" idx="4"/>
          </p:nvPr>
        </p:nvSpPr>
        <p:spPr/>
        <p:txBody>
          <a:bodyPr/>
          <a:lstStyle/>
          <a:p>
            <a:pPr defTabSz="1014981">
              <a:defRPr/>
            </a:pPr>
            <a:r>
              <a:rPr lang="en-US" sz="1500">
                <a:solidFill>
                  <a:prstClr val="black"/>
                </a:solidFill>
                <a:latin typeface="Calibri" panose="020F0502020204030204"/>
              </a:rPr>
              <a:t>Micky Galloway</a:t>
            </a:r>
          </a:p>
        </p:txBody>
      </p:sp>
      <p:sp>
        <p:nvSpPr>
          <p:cNvPr id="7" name="Header Placeholder 6">
            <a:extLst>
              <a:ext uri="{FF2B5EF4-FFF2-40B4-BE49-F238E27FC236}">
                <a16:creationId xmlns:a16="http://schemas.microsoft.com/office/drawing/2014/main" id="{605D6C37-782D-48FE-BB4C-DB1294C0F369}"/>
              </a:ext>
            </a:extLst>
          </p:cNvPr>
          <p:cNvSpPr>
            <a:spLocks noGrp="1"/>
          </p:cNvSpPr>
          <p:nvPr>
            <p:ph type="hdr" sz="quarter"/>
          </p:nvPr>
        </p:nvSpPr>
        <p:spPr/>
        <p:txBody>
          <a:bodyPr/>
          <a:lstStyle/>
          <a:p>
            <a:pPr defTabSz="1014981">
              <a:defRPr/>
            </a:pPr>
            <a:r>
              <a:rPr lang="en-US" sz="1500">
                <a:solidFill>
                  <a:prstClr val="black"/>
                </a:solidFill>
                <a:latin typeface="Calibri" panose="020F0502020204030204"/>
              </a:rPr>
              <a:t>Class – The Life Of Christ (276)</a:t>
            </a:r>
          </a:p>
        </p:txBody>
      </p:sp>
    </p:spTree>
    <p:extLst>
      <p:ext uri="{BB962C8B-B14F-4D97-AF65-F5344CB8AC3E}">
        <p14:creationId xmlns:p14="http://schemas.microsoft.com/office/powerpoint/2010/main" val="1122053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8004"/>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43" y="4475050"/>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9/19/2021</a:t>
            </a:fld>
            <a:endParaRPr lang="en-US" noProof="0" dirty="0"/>
          </a:p>
        </p:txBody>
      </p:sp>
      <p:sp>
        <p:nvSpPr>
          <p:cNvPr id="5" name="Footer Placeholder 4"/>
          <p:cNvSpPr>
            <a:spLocks noGrp="1"/>
          </p:cNvSpPr>
          <p:nvPr>
            <p:ph type="ftr" sz="quarter" idx="11"/>
          </p:nvPr>
        </p:nvSpPr>
        <p:spPr>
          <a:xfrm>
            <a:off x="1938054"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910"/>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79"/>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424896333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34"/>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34"/>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9/19/2021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03849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9/19/2021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27792980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9/19/2021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34769019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9/19/2021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099966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88"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23"/>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80"/>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9/19/2021</a:t>
            </a:fld>
            <a:endParaRPr lang="en-US" noProof="0" dirty="0"/>
          </a:p>
        </p:txBody>
      </p:sp>
      <p:sp>
        <p:nvSpPr>
          <p:cNvPr id="5" name="Footer Placeholder 4"/>
          <p:cNvSpPr>
            <a:spLocks noGrp="1"/>
          </p:cNvSpPr>
          <p:nvPr>
            <p:ph type="ftr" sz="quarter" idx="11"/>
          </p:nvPr>
        </p:nvSpPr>
        <p:spPr>
          <a:xfrm>
            <a:off x="1938054"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427393869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9/19/2021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7050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9/19/2021</a:t>
            </a:fld>
            <a:endParaRPr lang="en-US" noProof="0" dirty="0"/>
          </a:p>
        </p:txBody>
      </p:sp>
      <p:sp>
        <p:nvSpPr>
          <p:cNvPr id="6" name="Footer Placeholder 5"/>
          <p:cNvSpPr>
            <a:spLocks noGrp="1"/>
          </p:cNvSpPr>
          <p:nvPr>
            <p:ph type="ftr" sz="quarter" idx="11"/>
          </p:nvPr>
        </p:nvSpPr>
        <p:spPr>
          <a:xfrm>
            <a:off x="2119046"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9" y="33507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7" y="33031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6" y="147695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40" y="148202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2110026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9/19/2021</a:t>
            </a:fld>
            <a:endParaRPr lang="en-US" noProof="0" dirty="0"/>
          </a:p>
        </p:txBody>
      </p:sp>
      <p:sp>
        <p:nvSpPr>
          <p:cNvPr id="6" name="Footer Placeholder 5"/>
          <p:cNvSpPr>
            <a:spLocks noGrp="1"/>
          </p:cNvSpPr>
          <p:nvPr>
            <p:ph type="ftr" sz="quarter" idx="11"/>
          </p:nvPr>
        </p:nvSpPr>
        <p:spPr>
          <a:xfrm>
            <a:off x="2119046"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9" y="335076"/>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7" y="33031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6" y="1476954"/>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40" y="1482028"/>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501"/>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37169320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313"/>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95"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9/19/2021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9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5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22"/>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2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5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9327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95"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9/19/2021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9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52"/>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22"/>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23"/>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51"/>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7493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87"/>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94" y="6453386"/>
            <a:ext cx="1216807" cy="404614"/>
          </a:xfrm>
        </p:spPr>
        <p:txBody>
          <a:bodyPr/>
          <a:lstStyle>
            <a:lvl1pPr>
              <a:defRPr>
                <a:solidFill>
                  <a:schemeClr val="tx2"/>
                </a:solidFill>
              </a:defRPr>
            </a:lvl1pPr>
          </a:lstStyle>
          <a:p>
            <a:fld id="{3B77EF04-6424-4B70-94D1-FC932CBBDD9B}" type="datetimeFigureOut">
              <a:rPr lang="en-US" noProof="0" smtClean="0"/>
              <a:t>9/19/2021</a:t>
            </a:fld>
            <a:endParaRPr lang="en-US" noProof="0" dirty="0"/>
          </a:p>
        </p:txBody>
      </p:sp>
      <p:sp>
        <p:nvSpPr>
          <p:cNvPr id="5" name="Footer Placeholder 4"/>
          <p:cNvSpPr>
            <a:spLocks noGrp="1"/>
          </p:cNvSpPr>
          <p:nvPr>
            <p:ph type="ftr" sz="quarter" idx="11"/>
          </p:nvPr>
        </p:nvSpPr>
        <p:spPr>
          <a:xfrm>
            <a:off x="1938247"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831548272"/>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9/19/2021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2897364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9/19/2021</a:t>
            </a:fld>
            <a:endParaRPr lang="en-US" noProof="0" dirty="0"/>
          </a:p>
        </p:txBody>
      </p:sp>
      <p:sp>
        <p:nvSpPr>
          <p:cNvPr id="5" name="Footer Placeholder 4"/>
          <p:cNvSpPr>
            <a:spLocks noGrp="1"/>
          </p:cNvSpPr>
          <p:nvPr>
            <p:ph type="ftr" sz="quarter" idx="3"/>
          </p:nvPr>
        </p:nvSpPr>
        <p:spPr>
          <a:xfrm>
            <a:off x="2170186"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1323118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123" userDrawn="1">
          <p15:clr>
            <a:srgbClr val="F26B43"/>
          </p15:clr>
        </p15:guide>
        <p15:guide id="10" pos="17" userDrawn="1">
          <p15:clr>
            <a:srgbClr val="F26B43"/>
          </p15:clr>
        </p15:guide>
        <p15:guide id="11" pos="16"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507063"/>
            <a:ext cx="7128364" cy="4296946"/>
          </a:xfrm>
        </p:spPr>
        <p:txBody>
          <a:bodyPr>
            <a:spAutoFit/>
          </a:bodyPr>
          <a:lstStyle/>
          <a:p>
            <a:r>
              <a:rPr lang="en-US" sz="6000" dirty="0"/>
              <a:t>Le</a:t>
            </a:r>
            <a:r>
              <a:rPr lang="en-US" sz="5400" dirty="0"/>
              <a:t>sson 16:</a:t>
            </a:r>
            <a:br>
              <a:rPr lang="en-US" sz="5400" dirty="0"/>
            </a:br>
            <a:r>
              <a:rPr lang="en-US" sz="5400" dirty="0"/>
              <a:t>The Lost Sheep, Lost Coin and Lost Son</a:t>
            </a:r>
            <a:r>
              <a:rPr lang="en-US" sz="4000" dirty="0"/>
              <a:t> </a:t>
            </a:r>
            <a:br>
              <a:rPr lang="en-US" sz="4000" dirty="0"/>
            </a:br>
            <a:r>
              <a:rPr lang="en-US" sz="4000" dirty="0"/>
              <a:t>&amp;The Elder Brother </a:t>
            </a:r>
            <a:br>
              <a:rPr lang="en-US" sz="5400" dirty="0"/>
            </a:br>
            <a:br>
              <a:rPr lang="en-US" dirty="0"/>
            </a:br>
            <a:endParaRPr lang="en-US" dirty="0"/>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917334" y="4647264"/>
            <a:ext cx="7390666" cy="960840"/>
          </a:xfrm>
        </p:spPr>
        <p:txBody>
          <a:bodyPr wrap="square">
            <a:spAutoFit/>
          </a:bodyPr>
          <a:lstStyle/>
          <a:p>
            <a:r>
              <a:rPr lang="en-US" sz="3200" dirty="0"/>
              <a:t>Luke 15:1-32</a:t>
            </a:r>
          </a:p>
          <a:p>
            <a:r>
              <a:rPr lang="en-US" sz="2000" dirty="0"/>
              <a:t>September 15, 2021</a:t>
            </a:r>
          </a:p>
        </p:txBody>
      </p:sp>
    </p:spTree>
    <p:extLst>
      <p:ext uri="{BB962C8B-B14F-4D97-AF65-F5344CB8AC3E}">
        <p14:creationId xmlns:p14="http://schemas.microsoft.com/office/powerpoint/2010/main" val="39759215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8700" y="270385"/>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 </a:t>
            </a:r>
            <a:r>
              <a:rPr lang="en-US" dirty="0">
                <a:solidFill>
                  <a:schemeClr val="tx1"/>
                </a:solidFill>
                <a:effectLst/>
              </a:rPr>
              <a:t>–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941560" y="1686986"/>
            <a:ext cx="7992890" cy="4063677"/>
          </a:xfrm>
        </p:spPr>
        <p:txBody>
          <a:bodyPr wrap="square">
            <a:spAutoFit/>
          </a:bodyPr>
          <a:lstStyle/>
          <a:p>
            <a:pPr eaLnBrk="1" hangingPunct="1">
              <a:buNone/>
              <a:defRPr/>
            </a:pPr>
            <a:r>
              <a:rPr lang="en-US" sz="4000" u="sng" dirty="0">
                <a:solidFill>
                  <a:schemeClr val="tx1"/>
                </a:solidFill>
              </a:rPr>
              <a:t>The Prodigal Son was lost willfully</a:t>
            </a:r>
            <a:r>
              <a:rPr lang="en-US" sz="4000" dirty="0">
                <a:solidFill>
                  <a:schemeClr val="tx1"/>
                </a:solidFill>
              </a:rPr>
              <a:t>.</a:t>
            </a:r>
          </a:p>
          <a:p>
            <a:pPr eaLnBrk="1" hangingPunct="1">
              <a:defRPr/>
            </a:pPr>
            <a:r>
              <a:rPr lang="en-US" sz="2400" dirty="0">
                <a:solidFill>
                  <a:schemeClr val="tx1"/>
                </a:solidFill>
              </a:rPr>
              <a:t>The three characters in the parable:</a:t>
            </a:r>
          </a:p>
          <a:p>
            <a:pPr lvl="1">
              <a:defRPr/>
            </a:pPr>
            <a:r>
              <a:rPr lang="en-US" sz="2400" i="0" dirty="0">
                <a:solidFill>
                  <a:schemeClr val="tx1"/>
                </a:solidFill>
              </a:rPr>
              <a:t>The merciful father.</a:t>
            </a:r>
          </a:p>
          <a:p>
            <a:pPr lvl="1">
              <a:defRPr/>
            </a:pPr>
            <a:r>
              <a:rPr lang="en-US" sz="2400" i="0" dirty="0">
                <a:solidFill>
                  <a:schemeClr val="tx1"/>
                </a:solidFill>
              </a:rPr>
              <a:t>The prodigal son.</a:t>
            </a:r>
          </a:p>
          <a:p>
            <a:pPr lvl="1">
              <a:defRPr/>
            </a:pPr>
            <a:r>
              <a:rPr lang="en-US" sz="2400" i="0" dirty="0">
                <a:solidFill>
                  <a:schemeClr val="tx1"/>
                </a:solidFill>
              </a:rPr>
              <a:t>The self-righteous son.</a:t>
            </a:r>
          </a:p>
          <a:p>
            <a:pPr>
              <a:defRPr/>
            </a:pPr>
            <a:r>
              <a:rPr lang="en-US" sz="2400" dirty="0">
                <a:solidFill>
                  <a:schemeClr val="tx1"/>
                </a:solidFill>
              </a:rPr>
              <a:t>The loving father distressed by the </a:t>
            </a:r>
            <a:r>
              <a:rPr lang="en-US" sz="2400" u="sng" dirty="0">
                <a:solidFill>
                  <a:schemeClr val="tx1"/>
                </a:solidFill>
              </a:rPr>
              <a:t>selfishness</a:t>
            </a:r>
            <a:r>
              <a:rPr lang="en-US" sz="2400" dirty="0">
                <a:solidFill>
                  <a:schemeClr val="tx1"/>
                </a:solidFill>
              </a:rPr>
              <a:t> of </a:t>
            </a:r>
            <a:r>
              <a:rPr lang="en-US" sz="2400" b="1" dirty="0">
                <a:solidFill>
                  <a:schemeClr val="tx1"/>
                </a:solidFill>
              </a:rPr>
              <a:t>BOTH</a:t>
            </a:r>
            <a:r>
              <a:rPr lang="en-US" sz="2400" dirty="0">
                <a:solidFill>
                  <a:schemeClr val="tx1"/>
                </a:solidFill>
              </a:rPr>
              <a:t> a younger and an elder son. </a:t>
            </a:r>
          </a:p>
          <a:p>
            <a:pPr eaLnBrk="1" hangingPunct="1">
              <a:defRPr/>
            </a:pPr>
            <a:r>
              <a:rPr lang="en-US" sz="2400" dirty="0">
                <a:solidFill>
                  <a:schemeClr val="tx1"/>
                </a:solidFill>
              </a:rPr>
              <a:t>This story is more touching than the first two because it involves hurting human beings in family tension.</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900" b="0" i="0" u="none" strike="noStrike" kern="1200" cap="none" spc="0" normalizeH="0" baseline="0" noProof="0">
              <a:ln>
                <a:noFill/>
              </a:ln>
              <a:solidFill>
                <a:srgbClr val="1F497D"/>
              </a:solidFill>
              <a:effectLst/>
              <a:uLnTx/>
              <a:uFillTx/>
              <a:latin typeface="Arial"/>
              <a:ea typeface="+mn-ea"/>
              <a:cs typeface="+mn-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8700" y="270385"/>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 </a:t>
            </a:r>
            <a:r>
              <a:rPr lang="en-US" dirty="0">
                <a:solidFill>
                  <a:schemeClr val="tx1"/>
                </a:solidFill>
                <a:effectLst/>
              </a:rPr>
              <a:t>–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52253" y="1686986"/>
            <a:ext cx="8545151" cy="3742435"/>
          </a:xfrm>
        </p:spPr>
        <p:txBody>
          <a:bodyPr wrap="square">
            <a:spAutoFit/>
          </a:bodyPr>
          <a:lstStyle/>
          <a:p>
            <a:pPr eaLnBrk="1" hangingPunct="1">
              <a:buNone/>
              <a:defRPr/>
            </a:pPr>
            <a:r>
              <a:rPr lang="en-US" sz="4000" u="sng" dirty="0">
                <a:solidFill>
                  <a:schemeClr val="tx1"/>
                </a:solidFill>
              </a:rPr>
              <a:t>The Prodigal Son was lost willfully</a:t>
            </a:r>
            <a:r>
              <a:rPr lang="en-US" sz="4000" dirty="0">
                <a:solidFill>
                  <a:schemeClr val="tx1"/>
                </a:solidFill>
              </a:rPr>
              <a:t>.</a:t>
            </a:r>
          </a:p>
          <a:p>
            <a:pPr>
              <a:defRPr/>
            </a:pPr>
            <a:r>
              <a:rPr lang="en-US" sz="2800" dirty="0">
                <a:solidFill>
                  <a:schemeClr val="tx1"/>
                </a:solidFill>
              </a:rPr>
              <a:t>He </a:t>
            </a:r>
            <a:r>
              <a:rPr lang="en-US" sz="2800" u="sng" dirty="0">
                <a:solidFill>
                  <a:schemeClr val="tx1"/>
                </a:solidFill>
              </a:rPr>
              <a:t>knows he is lost</a:t>
            </a:r>
            <a:r>
              <a:rPr lang="en-US" sz="2800" dirty="0">
                <a:solidFill>
                  <a:schemeClr val="tx1"/>
                </a:solidFill>
              </a:rPr>
              <a:t> and will know the way back to his father’s household.</a:t>
            </a:r>
          </a:p>
          <a:p>
            <a:pPr marL="0" indent="0">
              <a:buNone/>
              <a:defRPr/>
            </a:pPr>
            <a:endParaRPr lang="en-US" sz="2800" dirty="0">
              <a:solidFill>
                <a:schemeClr val="tx1"/>
              </a:solidFill>
            </a:endParaRPr>
          </a:p>
          <a:p>
            <a:pPr eaLnBrk="1" hangingPunct="1">
              <a:defRPr/>
            </a:pPr>
            <a:r>
              <a:rPr lang="en-US" sz="2800" dirty="0">
                <a:solidFill>
                  <a:schemeClr val="tx1"/>
                </a:solidFill>
              </a:rPr>
              <a:t>He willfully asked for his inheritance.</a:t>
            </a:r>
          </a:p>
          <a:p>
            <a:pPr eaLnBrk="1" hangingPunct="1">
              <a:defRPr/>
            </a:pPr>
            <a:r>
              <a:rPr lang="en-US" sz="2800" dirty="0">
                <a:solidFill>
                  <a:schemeClr val="tx1"/>
                </a:solidFill>
              </a:rPr>
              <a:t>He willfully went into the far country.</a:t>
            </a:r>
          </a:p>
          <a:p>
            <a:pPr eaLnBrk="1" hangingPunct="1">
              <a:defRPr/>
            </a:pPr>
            <a:r>
              <a:rPr lang="en-US" sz="2800" dirty="0">
                <a:solidFill>
                  <a:schemeClr val="tx1"/>
                </a:solidFill>
              </a:rPr>
              <a:t>He willfully wasted his substance with riotous living.</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900" b="0" i="0" u="none" strike="noStrike" kern="1200" cap="none" spc="0" normalizeH="0" baseline="0" noProof="0">
              <a:ln>
                <a:noFill/>
              </a:ln>
              <a:solidFill>
                <a:srgbClr val="1F497D"/>
              </a:solidFill>
              <a:effectLst/>
              <a:uLnTx/>
              <a:uFillTx/>
              <a:latin typeface="Arial"/>
              <a:ea typeface="+mn-ea"/>
              <a:cs typeface="+mn-cs"/>
            </a:endParaRPr>
          </a:p>
        </p:txBody>
      </p:sp>
    </p:spTree>
    <p:extLst>
      <p:ext uri="{BB962C8B-B14F-4D97-AF65-F5344CB8AC3E}">
        <p14:creationId xmlns:p14="http://schemas.microsoft.com/office/powerpoint/2010/main" val="315351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850" y="91393"/>
            <a:ext cx="7200900" cy="1400383"/>
          </a:xfrm>
        </p:spPr>
        <p:txBody>
          <a:bodyPr>
            <a:spAutoFit/>
          </a:bodyPr>
          <a:lstStyle/>
          <a:p>
            <a:pPr eaLnBrk="1" hangingPunct="1">
              <a:lnSpc>
                <a:spcPct val="100000"/>
              </a:lnSpc>
              <a:defRPr/>
            </a:pPr>
            <a:r>
              <a:rPr lang="en-US" dirty="0">
                <a:solidFill>
                  <a:schemeClr val="tx1"/>
                </a:solidFill>
                <a:effectLst/>
              </a:rPr>
              <a:t>Lost Through </a:t>
            </a:r>
            <a:r>
              <a:rPr lang="en-US" sz="4900" dirty="0">
                <a:solidFill>
                  <a:schemeClr val="tx1"/>
                </a:solidFill>
              </a:rPr>
              <a:t>Willfulness</a:t>
            </a:r>
            <a:r>
              <a:rPr lang="en-US" dirty="0">
                <a:solidFill>
                  <a:schemeClr val="tx1"/>
                </a:solidFill>
                <a:effectLst/>
              </a:rPr>
              <a:t> –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48443" y="1401034"/>
            <a:ext cx="8489483" cy="5386090"/>
          </a:xfrm>
        </p:spPr>
        <p:txBody>
          <a:bodyPr>
            <a:spAutoFit/>
          </a:bodyPr>
          <a:lstStyle/>
          <a:p>
            <a:pPr eaLnBrk="1" hangingPunct="1">
              <a:lnSpc>
                <a:spcPct val="100000"/>
              </a:lnSpc>
              <a:spcBef>
                <a:spcPts val="0"/>
              </a:spcBef>
              <a:spcAft>
                <a:spcPts val="0"/>
              </a:spcAft>
              <a:buNone/>
              <a:defRPr/>
            </a:pPr>
            <a:r>
              <a:rPr lang="en-US" sz="4000" u="sng" dirty="0">
                <a:solidFill>
                  <a:schemeClr val="tx1"/>
                </a:solidFill>
              </a:rPr>
              <a:t>The Prodigal Son was lost willfully</a:t>
            </a:r>
            <a:r>
              <a:rPr lang="en-US" sz="4000" dirty="0">
                <a:solidFill>
                  <a:schemeClr val="tx1"/>
                </a:solidFill>
              </a:rPr>
              <a:t>.</a:t>
            </a:r>
          </a:p>
          <a:p>
            <a:pPr eaLnBrk="1" hangingPunct="1">
              <a:lnSpc>
                <a:spcPct val="100000"/>
              </a:lnSpc>
              <a:spcBef>
                <a:spcPts val="0"/>
              </a:spcBef>
              <a:spcAft>
                <a:spcPts val="0"/>
              </a:spcAft>
              <a:defRPr/>
            </a:pPr>
            <a:r>
              <a:rPr lang="en-US" sz="3200" dirty="0">
                <a:solidFill>
                  <a:schemeClr val="tx1"/>
                </a:solidFill>
              </a:rPr>
              <a:t>Exaltation of my will and a desecration of God’s will. Romans 1:18ff; Hebrews 10:26ff</a:t>
            </a:r>
          </a:p>
          <a:p>
            <a:pPr eaLnBrk="1" hangingPunct="1">
              <a:lnSpc>
                <a:spcPct val="100000"/>
              </a:lnSpc>
              <a:spcBef>
                <a:spcPts val="0"/>
              </a:spcBef>
              <a:spcAft>
                <a:spcPts val="0"/>
              </a:spcAft>
              <a:defRPr/>
            </a:pPr>
            <a:r>
              <a:rPr lang="en-US" sz="3200" dirty="0">
                <a:solidFill>
                  <a:schemeClr val="tx1"/>
                </a:solidFill>
              </a:rPr>
              <a:t>He was dead in sin. cf. Ephesians 2:1-2</a:t>
            </a:r>
          </a:p>
          <a:p>
            <a:pPr lvl="1">
              <a:lnSpc>
                <a:spcPct val="100000"/>
              </a:lnSpc>
              <a:spcBef>
                <a:spcPts val="0"/>
              </a:spcBef>
              <a:spcAft>
                <a:spcPts val="0"/>
              </a:spcAft>
              <a:defRPr/>
            </a:pPr>
            <a:r>
              <a:rPr lang="en-US" sz="3200" i="0" dirty="0">
                <a:solidFill>
                  <a:schemeClr val="tx1"/>
                </a:solidFill>
              </a:rPr>
              <a:t>Rebellion, stubbornness, and defiance of authority. cf. Absalom. 2 Samuel 15-18</a:t>
            </a:r>
          </a:p>
          <a:p>
            <a:pPr>
              <a:lnSpc>
                <a:spcPct val="100000"/>
              </a:lnSpc>
              <a:spcBef>
                <a:spcPts val="0"/>
              </a:spcBef>
              <a:spcAft>
                <a:spcPts val="0"/>
              </a:spcAft>
              <a:defRPr/>
            </a:pPr>
            <a:r>
              <a:rPr lang="en-US" sz="3200" dirty="0">
                <a:solidFill>
                  <a:schemeClr val="tx1"/>
                </a:solidFill>
              </a:rPr>
              <a:t>In the pigpen. (Owner a Gentile.)</a:t>
            </a:r>
          </a:p>
          <a:p>
            <a:pPr lvl="1">
              <a:lnSpc>
                <a:spcPct val="100000"/>
              </a:lnSpc>
              <a:spcBef>
                <a:spcPts val="0"/>
              </a:spcBef>
              <a:spcAft>
                <a:spcPts val="0"/>
              </a:spcAft>
              <a:defRPr/>
            </a:pPr>
            <a:r>
              <a:rPr lang="en-US" sz="2800" i="0" dirty="0">
                <a:solidFill>
                  <a:schemeClr val="tx1"/>
                </a:solidFill>
              </a:rPr>
              <a:t>The Jews could not eat pork (Isaiah 65:4; 66:17) and they did not raise hogs. Swine were unclean to them (Leviticus 11:7; </a:t>
            </a:r>
            <a:br>
              <a:rPr lang="en-US" sz="2800" i="0" dirty="0">
                <a:solidFill>
                  <a:schemeClr val="tx1"/>
                </a:solidFill>
              </a:rPr>
            </a:br>
            <a:r>
              <a:rPr lang="en-US" sz="2800" i="0" dirty="0">
                <a:solidFill>
                  <a:schemeClr val="tx1"/>
                </a:solidFill>
              </a:rPr>
              <a:t>Deuteronomy 14:8).</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900" b="0" i="0" u="none" strike="noStrike" kern="1200" cap="none" spc="0" normalizeH="0" baseline="0" noProof="0" dirty="0">
              <a:ln>
                <a:noFill/>
              </a:ln>
              <a:solidFill>
                <a:srgbClr val="1F497D"/>
              </a:solidFill>
              <a:effectLst/>
              <a:uLnTx/>
              <a:uFillTx/>
              <a:latin typeface="Arial"/>
              <a:ea typeface="+mn-ea"/>
              <a:cs typeface="+mn-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850" y="200029"/>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a:t>
            </a:r>
            <a:r>
              <a:rPr lang="en-US" dirty="0">
                <a:solidFill>
                  <a:schemeClr val="tx1"/>
                </a:solidFill>
                <a:effectLst/>
              </a:rPr>
              <a:t> –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48443" y="1600200"/>
            <a:ext cx="8489483" cy="2535053"/>
          </a:xfrm>
        </p:spPr>
        <p:txBody>
          <a:bodyPr>
            <a:spAutoFit/>
          </a:bodyPr>
          <a:lstStyle/>
          <a:p>
            <a:pPr eaLnBrk="1" hangingPunct="1">
              <a:buNone/>
              <a:defRPr/>
            </a:pPr>
            <a:r>
              <a:rPr lang="en-US" sz="4000" u="sng" dirty="0">
                <a:solidFill>
                  <a:schemeClr val="tx1"/>
                </a:solidFill>
              </a:rPr>
              <a:t>The Prodigal Son was lost willfully</a:t>
            </a:r>
            <a:r>
              <a:rPr lang="en-US" sz="4000" dirty="0">
                <a:solidFill>
                  <a:schemeClr val="tx1"/>
                </a:solidFill>
              </a:rPr>
              <a:t>.</a:t>
            </a:r>
          </a:p>
          <a:p>
            <a:pPr eaLnBrk="1" hangingPunct="1">
              <a:buNone/>
              <a:defRPr/>
            </a:pPr>
            <a:r>
              <a:rPr lang="en-US" sz="4000" dirty="0">
                <a:solidFill>
                  <a:schemeClr val="tx1"/>
                </a:solidFill>
              </a:rPr>
              <a:t>He Came To Himself!</a:t>
            </a:r>
            <a:br>
              <a:rPr lang="en-US" sz="4000" dirty="0">
                <a:solidFill>
                  <a:schemeClr val="tx1"/>
                </a:solidFill>
              </a:rPr>
            </a:br>
            <a:r>
              <a:rPr lang="en-US" sz="4000" dirty="0">
                <a:solidFill>
                  <a:schemeClr val="tx1"/>
                </a:solidFill>
              </a:rPr>
              <a:t>1 John 1:8-9; Proverbs 28:13; Isaiah 59:2; Matthew 16:26-27</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900" b="0" i="0" u="none" strike="noStrike" kern="1200" cap="none" spc="0" normalizeH="0" baseline="0" noProof="0" dirty="0">
              <a:ln>
                <a:noFill/>
              </a:ln>
              <a:solidFill>
                <a:srgbClr val="1F497D"/>
              </a:solidFill>
              <a:effectLst/>
              <a:uLnTx/>
              <a:uFillTx/>
              <a:latin typeface="Arial"/>
              <a:ea typeface="+mn-ea"/>
              <a:cs typeface="+mn-cs"/>
            </a:endParaRPr>
          </a:p>
        </p:txBody>
      </p:sp>
    </p:spTree>
    <p:extLst>
      <p:ext uri="{BB962C8B-B14F-4D97-AF65-F5344CB8AC3E}">
        <p14:creationId xmlns:p14="http://schemas.microsoft.com/office/powerpoint/2010/main" val="1774965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850" y="200029"/>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a:t>
            </a:r>
            <a:r>
              <a:rPr lang="en-US" dirty="0">
                <a:solidFill>
                  <a:schemeClr val="tx1"/>
                </a:solidFill>
                <a:effectLst/>
              </a:rPr>
              <a:t> –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48443" y="1600200"/>
            <a:ext cx="8489483" cy="3948773"/>
          </a:xfrm>
        </p:spPr>
        <p:txBody>
          <a:bodyPr>
            <a:spAutoFit/>
          </a:bodyPr>
          <a:lstStyle/>
          <a:p>
            <a:pPr eaLnBrk="1" hangingPunct="1">
              <a:buNone/>
              <a:defRPr/>
            </a:pPr>
            <a:r>
              <a:rPr lang="en-US" sz="4000" dirty="0">
                <a:solidFill>
                  <a:schemeClr val="tx1"/>
                </a:solidFill>
              </a:rPr>
              <a:t>NOTE THE FATHER!</a:t>
            </a:r>
          </a:p>
          <a:p>
            <a:pPr>
              <a:defRPr/>
            </a:pPr>
            <a:r>
              <a:rPr lang="en-US" sz="4000" dirty="0">
                <a:solidFill>
                  <a:schemeClr val="tx1"/>
                </a:solidFill>
              </a:rPr>
              <a:t>God’s forgiveness is conditional.</a:t>
            </a:r>
          </a:p>
          <a:p>
            <a:pPr>
              <a:defRPr/>
            </a:pPr>
            <a:r>
              <a:rPr lang="en-US" sz="4000" dirty="0">
                <a:solidFill>
                  <a:schemeClr val="tx1"/>
                </a:solidFill>
              </a:rPr>
              <a:t>The father did not scold or admonish.</a:t>
            </a:r>
          </a:p>
          <a:p>
            <a:pPr>
              <a:defRPr/>
            </a:pPr>
            <a:r>
              <a:rPr lang="en-US" sz="4000" dirty="0">
                <a:solidFill>
                  <a:schemeClr val="tx1"/>
                </a:solidFill>
              </a:rPr>
              <a:t>The father made himself vulnerable.</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900" b="0" i="0" u="none" strike="noStrike" kern="1200" cap="none" spc="0" normalizeH="0" baseline="0" noProof="0" dirty="0">
              <a:ln>
                <a:noFill/>
              </a:ln>
              <a:solidFill>
                <a:srgbClr val="1F497D"/>
              </a:solidFill>
              <a:effectLst/>
              <a:uLnTx/>
              <a:uFillTx/>
              <a:latin typeface="Arial"/>
              <a:ea typeface="+mn-ea"/>
              <a:cs typeface="+mn-cs"/>
            </a:endParaRPr>
          </a:p>
        </p:txBody>
      </p:sp>
    </p:spTree>
    <p:extLst>
      <p:ext uri="{BB962C8B-B14F-4D97-AF65-F5344CB8AC3E}">
        <p14:creationId xmlns:p14="http://schemas.microsoft.com/office/powerpoint/2010/main" val="41947220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850" y="200029"/>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a:t>
            </a:r>
            <a:r>
              <a:rPr lang="en-US" dirty="0">
                <a:solidFill>
                  <a:schemeClr val="tx1"/>
                </a:solidFill>
                <a:effectLst/>
              </a:rPr>
              <a:t> –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48443" y="1600200"/>
            <a:ext cx="8489483" cy="5170646"/>
          </a:xfrm>
        </p:spPr>
        <p:txBody>
          <a:bodyPr>
            <a:spAutoFit/>
          </a:bodyPr>
          <a:lstStyle/>
          <a:p>
            <a:pPr eaLnBrk="1" hangingPunct="1">
              <a:lnSpc>
                <a:spcPct val="100000"/>
              </a:lnSpc>
              <a:spcBef>
                <a:spcPts val="0"/>
              </a:spcBef>
              <a:spcAft>
                <a:spcPts val="0"/>
              </a:spcAft>
              <a:buNone/>
              <a:defRPr/>
            </a:pPr>
            <a:r>
              <a:rPr lang="en-US" sz="2200" dirty="0">
                <a:solidFill>
                  <a:schemeClr val="tx1"/>
                </a:solidFill>
              </a:rPr>
              <a:t>NOTE THE FATHER!</a:t>
            </a:r>
          </a:p>
          <a:p>
            <a:pPr eaLnBrk="1" hangingPunct="1">
              <a:lnSpc>
                <a:spcPct val="100000"/>
              </a:lnSpc>
              <a:spcBef>
                <a:spcPts val="0"/>
              </a:spcBef>
              <a:spcAft>
                <a:spcPts val="0"/>
              </a:spcAft>
              <a:buNone/>
              <a:defRPr/>
            </a:pPr>
            <a:r>
              <a:rPr lang="en-US" sz="2200" dirty="0">
                <a:solidFill>
                  <a:schemeClr val="tx1"/>
                </a:solidFill>
              </a:rPr>
              <a:t>Significance of:</a:t>
            </a:r>
          </a:p>
          <a:p>
            <a:pPr eaLnBrk="1" hangingPunct="1">
              <a:lnSpc>
                <a:spcPct val="100000"/>
              </a:lnSpc>
              <a:spcBef>
                <a:spcPts val="0"/>
              </a:spcBef>
              <a:spcAft>
                <a:spcPts val="0"/>
              </a:spcAft>
              <a:buNone/>
              <a:defRPr/>
            </a:pPr>
            <a:r>
              <a:rPr lang="en-US" sz="2200" b="1" dirty="0">
                <a:solidFill>
                  <a:schemeClr val="tx1"/>
                </a:solidFill>
              </a:rPr>
              <a:t>Clothes:</a:t>
            </a:r>
          </a:p>
          <a:p>
            <a:pPr>
              <a:lnSpc>
                <a:spcPct val="100000"/>
              </a:lnSpc>
              <a:spcBef>
                <a:spcPts val="0"/>
              </a:spcBef>
              <a:spcAft>
                <a:spcPts val="0"/>
              </a:spcAft>
              <a:defRPr/>
            </a:pPr>
            <a:r>
              <a:rPr lang="en-US" sz="2200" dirty="0">
                <a:solidFill>
                  <a:schemeClr val="tx1"/>
                </a:solidFill>
              </a:rPr>
              <a:t>The filthy robes of Joshua, the high priest, were changed for clean, rich robes before the Angel of the Lord (Zechariah 3:3-5).</a:t>
            </a:r>
          </a:p>
          <a:p>
            <a:pPr>
              <a:lnSpc>
                <a:spcPct val="100000"/>
              </a:lnSpc>
              <a:spcBef>
                <a:spcPts val="0"/>
              </a:spcBef>
              <a:spcAft>
                <a:spcPts val="0"/>
              </a:spcAft>
              <a:defRPr/>
            </a:pPr>
            <a:r>
              <a:rPr lang="en-US" sz="2200" dirty="0">
                <a:solidFill>
                  <a:schemeClr val="tx1"/>
                </a:solidFill>
              </a:rPr>
              <a:t>The angel in the tomb of Jesus wore a “long white robe” (</a:t>
            </a:r>
            <a:r>
              <a:rPr lang="en-US" sz="2200" i="1" dirty="0" err="1">
                <a:solidFill>
                  <a:schemeClr val="tx1"/>
                </a:solidFill>
              </a:rPr>
              <a:t>stolēn</a:t>
            </a:r>
            <a:r>
              <a:rPr lang="en-US" sz="2200" dirty="0">
                <a:solidFill>
                  <a:schemeClr val="tx1"/>
                </a:solidFill>
              </a:rPr>
              <a:t>; Mark 16:5).</a:t>
            </a:r>
          </a:p>
          <a:p>
            <a:pPr>
              <a:lnSpc>
                <a:spcPct val="100000"/>
              </a:lnSpc>
              <a:spcBef>
                <a:spcPts val="0"/>
              </a:spcBef>
              <a:spcAft>
                <a:spcPts val="0"/>
              </a:spcAft>
              <a:defRPr/>
            </a:pPr>
            <a:r>
              <a:rPr lang="en-US" sz="2200" dirty="0">
                <a:solidFill>
                  <a:schemeClr val="tx1"/>
                </a:solidFill>
              </a:rPr>
              <a:t>Revelation 3:5, </a:t>
            </a:r>
            <a:r>
              <a:rPr lang="en-US" sz="2200" i="1" dirty="0">
                <a:solidFill>
                  <a:schemeClr val="tx1"/>
                </a:solidFill>
              </a:rPr>
              <a:t>“He who overcomes shall be clothed in white garments and I will not blot out his name from the Book of Life”</a:t>
            </a:r>
          </a:p>
          <a:p>
            <a:pPr>
              <a:lnSpc>
                <a:spcPct val="100000"/>
              </a:lnSpc>
              <a:spcBef>
                <a:spcPts val="0"/>
              </a:spcBef>
              <a:spcAft>
                <a:spcPts val="0"/>
              </a:spcAft>
              <a:defRPr/>
            </a:pPr>
            <a:r>
              <a:rPr lang="en-US" sz="2200" dirty="0">
                <a:solidFill>
                  <a:schemeClr val="tx1"/>
                </a:solidFill>
              </a:rPr>
              <a:t>Revelation 3:18, </a:t>
            </a:r>
            <a:r>
              <a:rPr lang="en-US" sz="2200" i="1" dirty="0">
                <a:solidFill>
                  <a:schemeClr val="tx1"/>
                </a:solidFill>
              </a:rPr>
              <a:t>“I counsel you to buy from me gold refined in the fire, that you may be rich; and white garments, that you may be clothed.”</a:t>
            </a:r>
          </a:p>
          <a:p>
            <a:pPr>
              <a:lnSpc>
                <a:spcPct val="100000"/>
              </a:lnSpc>
              <a:spcBef>
                <a:spcPts val="0"/>
              </a:spcBef>
              <a:spcAft>
                <a:spcPts val="0"/>
              </a:spcAft>
              <a:defRPr/>
            </a:pPr>
            <a:r>
              <a:rPr lang="en-US" sz="2200" dirty="0">
                <a:solidFill>
                  <a:schemeClr val="tx1"/>
                </a:solidFill>
              </a:rPr>
              <a:t>A white robe was given to each of the souls who had been slain for the word of God and for the testimony which they held. Revelation 6:11</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900" b="0" i="0" u="none" strike="noStrike" kern="1200" cap="none" spc="0" normalizeH="0" baseline="0" noProof="0" dirty="0">
              <a:ln>
                <a:noFill/>
              </a:ln>
              <a:solidFill>
                <a:srgbClr val="1F497D"/>
              </a:solidFill>
              <a:effectLst/>
              <a:uLnTx/>
              <a:uFillTx/>
              <a:latin typeface="Arial"/>
              <a:ea typeface="+mn-ea"/>
              <a:cs typeface="+mn-cs"/>
            </a:endParaRPr>
          </a:p>
        </p:txBody>
      </p:sp>
    </p:spTree>
    <p:extLst>
      <p:ext uri="{BB962C8B-B14F-4D97-AF65-F5344CB8AC3E}">
        <p14:creationId xmlns:p14="http://schemas.microsoft.com/office/powerpoint/2010/main" val="4437108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850" y="200029"/>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a:t>
            </a:r>
            <a:r>
              <a:rPr lang="en-US" dirty="0">
                <a:solidFill>
                  <a:schemeClr val="tx1"/>
                </a:solidFill>
                <a:effectLst/>
              </a:rPr>
              <a:t> –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48443" y="1600200"/>
            <a:ext cx="8489483" cy="5002716"/>
          </a:xfrm>
        </p:spPr>
        <p:txBody>
          <a:bodyPr>
            <a:spAutoFit/>
          </a:bodyPr>
          <a:lstStyle/>
          <a:p>
            <a:pPr eaLnBrk="1" hangingPunct="1">
              <a:buNone/>
              <a:defRPr/>
            </a:pPr>
            <a:r>
              <a:rPr lang="en-US" sz="4000" dirty="0">
                <a:solidFill>
                  <a:schemeClr val="tx1"/>
                </a:solidFill>
              </a:rPr>
              <a:t>NOTE THE FATHER!</a:t>
            </a:r>
          </a:p>
          <a:p>
            <a:pPr eaLnBrk="1" hangingPunct="1">
              <a:buNone/>
              <a:defRPr/>
            </a:pPr>
            <a:r>
              <a:rPr lang="en-US" sz="4000" dirty="0">
                <a:solidFill>
                  <a:schemeClr val="tx1"/>
                </a:solidFill>
              </a:rPr>
              <a:t>Significance of:</a:t>
            </a:r>
          </a:p>
          <a:p>
            <a:pPr eaLnBrk="1" hangingPunct="1">
              <a:buNone/>
              <a:defRPr/>
            </a:pPr>
            <a:r>
              <a:rPr lang="en-US" sz="3200" b="1" dirty="0">
                <a:solidFill>
                  <a:schemeClr val="tx1"/>
                </a:solidFill>
              </a:rPr>
              <a:t>Ring: </a:t>
            </a:r>
            <a:r>
              <a:rPr lang="en-US" sz="3200" dirty="0">
                <a:solidFill>
                  <a:schemeClr val="tx1"/>
                </a:solidFill>
              </a:rPr>
              <a:t>Servants did not wear fine rings. Only important people wore signet rings</a:t>
            </a:r>
            <a:br>
              <a:rPr lang="en-US" sz="3200" dirty="0">
                <a:solidFill>
                  <a:schemeClr val="tx1"/>
                </a:solidFill>
              </a:rPr>
            </a:br>
            <a:r>
              <a:rPr lang="en-US" sz="3200" dirty="0">
                <a:solidFill>
                  <a:schemeClr val="tx1"/>
                </a:solidFill>
              </a:rPr>
              <a:t>(James 2:2).</a:t>
            </a:r>
          </a:p>
          <a:p>
            <a:pPr eaLnBrk="1" hangingPunct="1">
              <a:buNone/>
              <a:defRPr/>
            </a:pPr>
            <a:r>
              <a:rPr lang="en-US" sz="3200" b="1" dirty="0">
                <a:solidFill>
                  <a:schemeClr val="tx1"/>
                </a:solidFill>
              </a:rPr>
              <a:t>Shoes: </a:t>
            </a:r>
            <a:r>
              <a:rPr lang="en-US" sz="3200" dirty="0">
                <a:solidFill>
                  <a:schemeClr val="tx1"/>
                </a:solidFill>
              </a:rPr>
              <a:t>Slaves often did not wear or could not afford shoes.</a:t>
            </a:r>
          </a:p>
          <a:p>
            <a:pPr eaLnBrk="1" hangingPunct="1">
              <a:buNone/>
              <a:defRPr/>
            </a:pPr>
            <a:r>
              <a:rPr lang="en-US" sz="3200" b="1" dirty="0">
                <a:solidFill>
                  <a:schemeClr val="tx1"/>
                </a:solidFill>
              </a:rPr>
              <a:t>Fatted calf: </a:t>
            </a:r>
            <a:r>
              <a:rPr lang="en-US" sz="3200" dirty="0">
                <a:solidFill>
                  <a:schemeClr val="tx1"/>
                </a:solidFill>
              </a:rPr>
              <a:t>One put up and fed for a special occasion.</a:t>
            </a:r>
            <a:endParaRPr lang="en-US" sz="4000" dirty="0">
              <a:solidFill>
                <a:schemeClr val="tx1"/>
              </a:solidFill>
            </a:endParaRP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900" b="0" i="0" u="none" strike="noStrike" kern="1200" cap="none" spc="0" normalizeH="0" baseline="0" noProof="0" dirty="0">
              <a:ln>
                <a:noFill/>
              </a:ln>
              <a:solidFill>
                <a:srgbClr val="1F497D"/>
              </a:solidFill>
              <a:effectLst/>
              <a:uLnTx/>
              <a:uFillTx/>
              <a:latin typeface="Arial"/>
              <a:ea typeface="+mn-ea"/>
              <a:cs typeface="+mn-cs"/>
            </a:endParaRPr>
          </a:p>
        </p:txBody>
      </p:sp>
    </p:spTree>
    <p:extLst>
      <p:ext uri="{BB962C8B-B14F-4D97-AF65-F5344CB8AC3E}">
        <p14:creationId xmlns:p14="http://schemas.microsoft.com/office/powerpoint/2010/main" val="6889819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85850" y="200029"/>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Willfulness</a:t>
            </a:r>
            <a:r>
              <a:rPr lang="en-US" dirty="0">
                <a:solidFill>
                  <a:schemeClr val="tx1"/>
                </a:solidFill>
                <a:effectLst/>
              </a:rPr>
              <a:t> – </a:t>
            </a:r>
            <a:br>
              <a:rPr lang="en-US" dirty="0">
                <a:solidFill>
                  <a:schemeClr val="tx1"/>
                </a:solidFill>
                <a:effectLst/>
              </a:rPr>
            </a:br>
            <a:r>
              <a:rPr lang="en-US" dirty="0">
                <a:solidFill>
                  <a:schemeClr val="tx1"/>
                </a:solidFill>
                <a:effectLst/>
              </a:rPr>
              <a:t>The Prodigal Son. Verses 11-24</a:t>
            </a:r>
          </a:p>
        </p:txBody>
      </p:sp>
      <p:sp>
        <p:nvSpPr>
          <p:cNvPr id="3" name="Content Placeholder 2"/>
          <p:cNvSpPr>
            <a:spLocks noGrp="1"/>
          </p:cNvSpPr>
          <p:nvPr>
            <p:ph idx="1"/>
          </p:nvPr>
        </p:nvSpPr>
        <p:spPr>
          <a:xfrm>
            <a:off x="548443" y="1600200"/>
            <a:ext cx="8489483" cy="4874476"/>
          </a:xfrm>
        </p:spPr>
        <p:txBody>
          <a:bodyPr>
            <a:spAutoFit/>
          </a:bodyPr>
          <a:lstStyle/>
          <a:p>
            <a:pPr eaLnBrk="1" hangingPunct="1">
              <a:buNone/>
              <a:defRPr/>
            </a:pPr>
            <a:r>
              <a:rPr lang="en-US" sz="4000" dirty="0">
                <a:solidFill>
                  <a:schemeClr val="tx1"/>
                </a:solidFill>
              </a:rPr>
              <a:t>Great occasion of rejoicing when the lost son is found.</a:t>
            </a:r>
          </a:p>
          <a:p>
            <a:pPr>
              <a:defRPr/>
            </a:pPr>
            <a:r>
              <a:rPr lang="en-US" sz="3200" dirty="0">
                <a:solidFill>
                  <a:schemeClr val="tx1"/>
                </a:solidFill>
              </a:rPr>
              <a:t>When a person leaves the Lord in sin, spiritual death results (Genesis 2:17; Romans 6:23; Ephesians 2:1).</a:t>
            </a:r>
          </a:p>
          <a:p>
            <a:pPr>
              <a:defRPr/>
            </a:pPr>
            <a:r>
              <a:rPr lang="en-US" sz="3200" dirty="0">
                <a:solidFill>
                  <a:schemeClr val="tx1"/>
                </a:solidFill>
              </a:rPr>
              <a:t>He can be resurrected from that death.</a:t>
            </a:r>
          </a:p>
          <a:p>
            <a:pPr>
              <a:defRPr/>
            </a:pPr>
            <a:r>
              <a:rPr lang="en-US" sz="3200" b="1" dirty="0">
                <a:solidFill>
                  <a:schemeClr val="tx1"/>
                </a:solidFill>
              </a:rPr>
              <a:t>He can return </a:t>
            </a:r>
            <a:r>
              <a:rPr lang="en-US" sz="3200" dirty="0">
                <a:solidFill>
                  <a:schemeClr val="tx1"/>
                </a:solidFill>
              </a:rPr>
              <a:t>to his Father and the Father will save him by His mercy and grace (Ephesians 2:4-10; 1 John 3:14).</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17</a:t>
            </a:fld>
            <a:endParaRPr kumimoji="0" lang="en-US" sz="900" b="0" i="0" u="none" strike="noStrike" kern="1200" cap="none" spc="0" normalizeH="0" baseline="0" noProof="0" dirty="0">
              <a:ln>
                <a:noFill/>
              </a:ln>
              <a:solidFill>
                <a:srgbClr val="1F497D"/>
              </a:solidFill>
              <a:effectLst/>
              <a:uLnTx/>
              <a:uFillTx/>
              <a:latin typeface="Arial"/>
              <a:ea typeface="+mn-ea"/>
              <a:cs typeface="+mn-cs"/>
            </a:endParaRPr>
          </a:p>
        </p:txBody>
      </p:sp>
    </p:spTree>
    <p:extLst>
      <p:ext uri="{BB962C8B-B14F-4D97-AF65-F5344CB8AC3E}">
        <p14:creationId xmlns:p14="http://schemas.microsoft.com/office/powerpoint/2010/main" val="27456886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0" y="228604"/>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Bitterness</a:t>
            </a:r>
            <a:r>
              <a:rPr lang="en-US" dirty="0">
                <a:solidFill>
                  <a:schemeClr val="tx1"/>
                </a:solidFill>
                <a:effectLst/>
              </a:rPr>
              <a:t> – </a:t>
            </a:r>
            <a:br>
              <a:rPr lang="en-US" dirty="0">
                <a:solidFill>
                  <a:schemeClr val="tx1"/>
                </a:solidFill>
                <a:effectLst/>
              </a:rPr>
            </a:br>
            <a:r>
              <a:rPr lang="en-US" dirty="0">
                <a:solidFill>
                  <a:schemeClr val="tx1"/>
                </a:solidFill>
                <a:effectLst/>
              </a:rPr>
              <a:t>The Elder Brother. Verses 25-32</a:t>
            </a:r>
          </a:p>
        </p:txBody>
      </p:sp>
      <p:sp>
        <p:nvSpPr>
          <p:cNvPr id="3" name="Content Placeholder 2"/>
          <p:cNvSpPr>
            <a:spLocks noGrp="1"/>
          </p:cNvSpPr>
          <p:nvPr>
            <p:ph idx="1"/>
          </p:nvPr>
        </p:nvSpPr>
        <p:spPr>
          <a:xfrm>
            <a:off x="480769" y="1487076"/>
            <a:ext cx="8634952" cy="5336782"/>
          </a:xfrm>
        </p:spPr>
        <p:txBody>
          <a:bodyPr wrap="square">
            <a:spAutoFit/>
          </a:bodyPr>
          <a:lstStyle/>
          <a:p>
            <a:pPr eaLnBrk="1" hangingPunct="1">
              <a:buFont typeface="Wingdings" pitchFamily="2" charset="2"/>
              <a:buNone/>
              <a:defRPr/>
            </a:pPr>
            <a:r>
              <a:rPr lang="en-US" sz="3200" u="sng" dirty="0">
                <a:solidFill>
                  <a:schemeClr val="tx1"/>
                </a:solidFill>
              </a:rPr>
              <a:t>The Elder Brother Was Self Commended</a:t>
            </a:r>
            <a:r>
              <a:rPr lang="en-US" sz="3200" dirty="0">
                <a:solidFill>
                  <a:schemeClr val="tx1"/>
                </a:solidFill>
              </a:rPr>
              <a:t> –</a:t>
            </a:r>
          </a:p>
          <a:p>
            <a:pPr>
              <a:defRPr/>
            </a:pPr>
            <a:r>
              <a:rPr lang="en-US" sz="2800" dirty="0">
                <a:solidFill>
                  <a:schemeClr val="tx1"/>
                </a:solidFill>
              </a:rPr>
              <a:t>Like the Pharisees and Scribes </a:t>
            </a:r>
            <a:r>
              <a:rPr lang="en-US" sz="2400" dirty="0">
                <a:solidFill>
                  <a:schemeClr val="tx1"/>
                </a:solidFill>
              </a:rPr>
              <a:t>(Verses 1-2; Luke 18:9)</a:t>
            </a:r>
            <a:endParaRPr lang="en-US" sz="2800" dirty="0">
              <a:solidFill>
                <a:schemeClr val="tx1"/>
              </a:solidFill>
            </a:endParaRPr>
          </a:p>
          <a:p>
            <a:pPr marL="0" indent="0">
              <a:buNone/>
              <a:defRPr/>
            </a:pPr>
            <a:r>
              <a:rPr lang="en-US" sz="2800" dirty="0">
                <a:solidFill>
                  <a:schemeClr val="tx1"/>
                </a:solidFill>
              </a:rPr>
              <a:t>He </a:t>
            </a:r>
            <a:r>
              <a:rPr lang="en-US" sz="2800" u="sng" dirty="0">
                <a:solidFill>
                  <a:schemeClr val="tx1"/>
                </a:solidFill>
              </a:rPr>
              <a:t>does not realize he is lost</a:t>
            </a:r>
            <a:r>
              <a:rPr lang="en-US" sz="2800" dirty="0">
                <a:solidFill>
                  <a:schemeClr val="tx1"/>
                </a:solidFill>
              </a:rPr>
              <a:t>, but if he can overcome his self-righteousness he will be able to discern the way back.</a:t>
            </a:r>
          </a:p>
          <a:p>
            <a:pPr>
              <a:defRPr/>
            </a:pPr>
            <a:r>
              <a:rPr lang="en-US" sz="2800" dirty="0">
                <a:solidFill>
                  <a:schemeClr val="tx1"/>
                </a:solidFill>
              </a:rPr>
              <a:t>He was never guilty of the immoralities of his brother.</a:t>
            </a:r>
          </a:p>
          <a:p>
            <a:pPr lvl="1">
              <a:buNone/>
              <a:defRPr/>
            </a:pPr>
            <a:r>
              <a:rPr lang="en-US" sz="2400" i="0" dirty="0">
                <a:solidFill>
                  <a:schemeClr val="tx1"/>
                </a:solidFill>
              </a:rPr>
              <a:t>1. He had stayed in his father’s house.</a:t>
            </a:r>
          </a:p>
          <a:p>
            <a:pPr marL="744538" lvl="1" indent="-347663">
              <a:buNone/>
              <a:defRPr/>
            </a:pPr>
            <a:r>
              <a:rPr lang="en-US" sz="2400" i="0" dirty="0">
                <a:solidFill>
                  <a:schemeClr val="tx1"/>
                </a:solidFill>
              </a:rPr>
              <a:t>2. He had served his father. “</a:t>
            </a:r>
            <a:r>
              <a:rPr lang="en-US" sz="2400" b="1" i="0" dirty="0">
                <a:solidFill>
                  <a:schemeClr val="tx1"/>
                </a:solidFill>
              </a:rPr>
              <a:t>Lo, these many years do I serve thee</a:t>
            </a:r>
            <a:r>
              <a:rPr lang="en-US" sz="2400" i="0" dirty="0">
                <a:solidFill>
                  <a:schemeClr val="tx1"/>
                </a:solidFill>
              </a:rPr>
              <a:t>.”</a:t>
            </a:r>
          </a:p>
          <a:p>
            <a:pPr marL="744538" lvl="1" indent="-347663">
              <a:buNone/>
              <a:defRPr/>
            </a:pPr>
            <a:r>
              <a:rPr lang="en-US" sz="2400" i="0" dirty="0">
                <a:solidFill>
                  <a:schemeClr val="tx1"/>
                </a:solidFill>
              </a:rPr>
              <a:t>3. Guilty of Pride, Arrogance, Self-righteous.</a:t>
            </a:r>
            <a:br>
              <a:rPr lang="en-US" sz="2400" i="0" dirty="0">
                <a:solidFill>
                  <a:schemeClr val="tx1"/>
                </a:solidFill>
              </a:rPr>
            </a:br>
            <a:r>
              <a:rPr lang="en-US" sz="2400" i="0" dirty="0">
                <a:solidFill>
                  <a:schemeClr val="tx1"/>
                </a:solidFill>
              </a:rPr>
              <a:t>“</a:t>
            </a:r>
            <a:r>
              <a:rPr lang="en-US" sz="2400" b="1" i="0" dirty="0">
                <a:solidFill>
                  <a:schemeClr val="tx1"/>
                </a:solidFill>
              </a:rPr>
              <a:t>I never transgressed a commandment, of thine</a:t>
            </a:r>
            <a:r>
              <a:rPr lang="en-US" sz="2400" i="0" dirty="0">
                <a:solidFill>
                  <a:schemeClr val="tx1"/>
                </a:solidFill>
              </a:rPr>
              <a:t>.”</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900" b="0" i="0" u="none" strike="noStrike" kern="1200" cap="none" spc="0" normalizeH="0" baseline="0" noProof="0" dirty="0">
              <a:ln>
                <a:noFill/>
              </a:ln>
              <a:solidFill>
                <a:srgbClr val="1F497D"/>
              </a:solidFill>
              <a:effectLst/>
              <a:uLnTx/>
              <a:uFillTx/>
              <a:latin typeface="Arial"/>
              <a:ea typeface="+mn-ea"/>
              <a:cs typeface="+mn-cs"/>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0" y="228604"/>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Bitterness</a:t>
            </a:r>
            <a:r>
              <a:rPr lang="en-US" dirty="0">
                <a:solidFill>
                  <a:schemeClr val="tx1"/>
                </a:solidFill>
                <a:effectLst/>
              </a:rPr>
              <a:t> – </a:t>
            </a:r>
            <a:br>
              <a:rPr lang="en-US" dirty="0">
                <a:solidFill>
                  <a:schemeClr val="tx1"/>
                </a:solidFill>
                <a:effectLst/>
              </a:rPr>
            </a:br>
            <a:r>
              <a:rPr lang="en-US" dirty="0">
                <a:solidFill>
                  <a:schemeClr val="tx1"/>
                </a:solidFill>
                <a:effectLst/>
              </a:rPr>
              <a:t>The Elder Brother. Verses 25-32</a:t>
            </a:r>
          </a:p>
        </p:txBody>
      </p:sp>
      <p:sp>
        <p:nvSpPr>
          <p:cNvPr id="3" name="Content Placeholder 2"/>
          <p:cNvSpPr>
            <a:spLocks noGrp="1"/>
          </p:cNvSpPr>
          <p:nvPr>
            <p:ph idx="1"/>
          </p:nvPr>
        </p:nvSpPr>
        <p:spPr>
          <a:xfrm>
            <a:off x="575035" y="1595863"/>
            <a:ext cx="8531261" cy="5024452"/>
          </a:xfrm>
        </p:spPr>
        <p:txBody>
          <a:bodyPr wrap="square">
            <a:spAutoFit/>
          </a:bodyPr>
          <a:lstStyle/>
          <a:p>
            <a:pPr eaLnBrk="1" hangingPunct="1">
              <a:lnSpc>
                <a:spcPct val="100000"/>
              </a:lnSpc>
              <a:spcBef>
                <a:spcPts val="0"/>
              </a:spcBef>
              <a:spcAft>
                <a:spcPts val="0"/>
              </a:spcAft>
              <a:buFont typeface="Wingdings" pitchFamily="2" charset="2"/>
              <a:buNone/>
              <a:defRPr/>
            </a:pPr>
            <a:r>
              <a:rPr lang="en-US" sz="2800" u="sng" dirty="0">
                <a:solidFill>
                  <a:schemeClr val="tx1"/>
                </a:solidFill>
              </a:rPr>
              <a:t>Self Commendation</a:t>
            </a:r>
            <a:r>
              <a:rPr lang="en-US" sz="2800" dirty="0">
                <a:solidFill>
                  <a:schemeClr val="tx1"/>
                </a:solidFill>
              </a:rPr>
              <a:t> –</a:t>
            </a:r>
          </a:p>
          <a:p>
            <a:pPr eaLnBrk="1" hangingPunct="1">
              <a:lnSpc>
                <a:spcPct val="100000"/>
              </a:lnSpc>
              <a:spcBef>
                <a:spcPts val="0"/>
              </a:spcBef>
              <a:spcAft>
                <a:spcPts val="0"/>
              </a:spcAft>
              <a:buFont typeface="Wingdings" pitchFamily="2" charset="2"/>
              <a:buNone/>
              <a:defRPr/>
            </a:pPr>
            <a:r>
              <a:rPr lang="en-US" sz="1950" dirty="0">
                <a:solidFill>
                  <a:schemeClr val="tx1"/>
                </a:solidFill>
              </a:rPr>
              <a:t>Luke 14:7, </a:t>
            </a:r>
            <a:r>
              <a:rPr lang="en-US" sz="1950" i="1" dirty="0">
                <a:solidFill>
                  <a:schemeClr val="tx1"/>
                </a:solidFill>
              </a:rPr>
              <a:t>“And he </a:t>
            </a:r>
            <a:r>
              <a:rPr lang="en-US" sz="1950" i="1" dirty="0" err="1">
                <a:solidFill>
                  <a:schemeClr val="tx1"/>
                </a:solidFill>
              </a:rPr>
              <a:t>spake</a:t>
            </a:r>
            <a:r>
              <a:rPr lang="en-US" sz="1950" i="1" dirty="0">
                <a:solidFill>
                  <a:schemeClr val="tx1"/>
                </a:solidFill>
              </a:rPr>
              <a:t> a parable unto those that were bidden, when he marked how they chose out the chief seats”</a:t>
            </a:r>
          </a:p>
          <a:p>
            <a:pPr eaLnBrk="1" hangingPunct="1">
              <a:lnSpc>
                <a:spcPct val="100000"/>
              </a:lnSpc>
              <a:spcBef>
                <a:spcPts val="0"/>
              </a:spcBef>
              <a:spcAft>
                <a:spcPts val="0"/>
              </a:spcAft>
              <a:buFont typeface="Wingdings" pitchFamily="2" charset="2"/>
              <a:buNone/>
              <a:defRPr/>
            </a:pPr>
            <a:r>
              <a:rPr lang="en-US" sz="1950" dirty="0">
                <a:solidFill>
                  <a:schemeClr val="tx1"/>
                </a:solidFill>
              </a:rPr>
              <a:t>Proverbs 25:6-7, </a:t>
            </a:r>
            <a:r>
              <a:rPr lang="en-US" sz="1950" i="1" dirty="0">
                <a:solidFill>
                  <a:schemeClr val="tx1"/>
                </a:solidFill>
              </a:rPr>
              <a:t>“Put not thyself forward in the presence of the king, And stand not in the place of great men: For better is it that it be said unto thee, Come up hither, Than that thou shouldest be put lower in the presence of the prince, Whom thine eyes have seen.”</a:t>
            </a:r>
          </a:p>
          <a:p>
            <a:pPr eaLnBrk="1" hangingPunct="1">
              <a:lnSpc>
                <a:spcPct val="100000"/>
              </a:lnSpc>
              <a:spcBef>
                <a:spcPts val="0"/>
              </a:spcBef>
              <a:spcAft>
                <a:spcPts val="0"/>
              </a:spcAft>
              <a:buFont typeface="Wingdings" pitchFamily="2" charset="2"/>
              <a:buNone/>
              <a:defRPr/>
            </a:pPr>
            <a:r>
              <a:rPr lang="en-US" sz="1950" dirty="0">
                <a:solidFill>
                  <a:schemeClr val="tx1"/>
                </a:solidFill>
              </a:rPr>
              <a:t>Romans 12:3, </a:t>
            </a:r>
            <a:r>
              <a:rPr lang="en-US" sz="1950" i="1" dirty="0">
                <a:solidFill>
                  <a:schemeClr val="tx1"/>
                </a:solidFill>
              </a:rPr>
              <a:t>“For I say, through the grace that was given me, to every man that is among you, not to think of himself more highly than he ought to think; but so to think as to think soberly, according as God hath dealt to each man a measure of faith.”</a:t>
            </a:r>
          </a:p>
          <a:p>
            <a:pPr eaLnBrk="1" hangingPunct="1">
              <a:lnSpc>
                <a:spcPct val="100000"/>
              </a:lnSpc>
              <a:spcBef>
                <a:spcPts val="0"/>
              </a:spcBef>
              <a:spcAft>
                <a:spcPts val="0"/>
              </a:spcAft>
              <a:buFont typeface="Wingdings" pitchFamily="2" charset="2"/>
              <a:buNone/>
              <a:defRPr/>
            </a:pPr>
            <a:r>
              <a:rPr lang="en-US" sz="1950" dirty="0">
                <a:solidFill>
                  <a:schemeClr val="tx1"/>
                </a:solidFill>
              </a:rPr>
              <a:t>Proverbs 8:13, </a:t>
            </a:r>
            <a:r>
              <a:rPr lang="en-US" sz="1950" i="1" dirty="0">
                <a:solidFill>
                  <a:schemeClr val="tx1"/>
                </a:solidFill>
              </a:rPr>
              <a:t>“… Pride, and arrogancy, and the evil way, And the perverse mouth, do I hate.”</a:t>
            </a:r>
          </a:p>
          <a:p>
            <a:pPr eaLnBrk="1" hangingPunct="1">
              <a:lnSpc>
                <a:spcPct val="100000"/>
              </a:lnSpc>
              <a:spcBef>
                <a:spcPts val="0"/>
              </a:spcBef>
              <a:spcAft>
                <a:spcPts val="0"/>
              </a:spcAft>
              <a:buFont typeface="Wingdings" pitchFamily="2" charset="2"/>
              <a:buNone/>
              <a:defRPr/>
            </a:pPr>
            <a:r>
              <a:rPr lang="en-US" sz="1950" dirty="0">
                <a:solidFill>
                  <a:schemeClr val="tx1"/>
                </a:solidFill>
              </a:rPr>
              <a:t>Proverbs 11:2, </a:t>
            </a:r>
            <a:r>
              <a:rPr lang="en-US" sz="1950" i="1" dirty="0">
                <a:solidFill>
                  <a:schemeClr val="tx1"/>
                </a:solidFill>
              </a:rPr>
              <a:t>“When pride cometh, then cometh shame …”</a:t>
            </a:r>
          </a:p>
          <a:p>
            <a:pPr eaLnBrk="1" hangingPunct="1">
              <a:lnSpc>
                <a:spcPct val="100000"/>
              </a:lnSpc>
              <a:spcBef>
                <a:spcPts val="0"/>
              </a:spcBef>
              <a:spcAft>
                <a:spcPts val="0"/>
              </a:spcAft>
              <a:buFont typeface="Wingdings" pitchFamily="2" charset="2"/>
              <a:buNone/>
              <a:defRPr/>
            </a:pPr>
            <a:r>
              <a:rPr lang="en-US" sz="1950" dirty="0">
                <a:solidFill>
                  <a:schemeClr val="tx1"/>
                </a:solidFill>
              </a:rPr>
              <a:t>Proverbs 16:18, </a:t>
            </a:r>
            <a:r>
              <a:rPr lang="en-US" sz="1950" i="1" dirty="0">
                <a:solidFill>
                  <a:schemeClr val="tx1"/>
                </a:solidFill>
              </a:rPr>
              <a:t>“Pride (goeth) before destruction, And a haughty spirit before a fall.”</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900" b="0" i="0" u="none" strike="noStrike" kern="1200" cap="none" spc="0" normalizeH="0" baseline="0" noProof="0" dirty="0">
              <a:ln>
                <a:noFill/>
              </a:ln>
              <a:solidFill>
                <a:srgbClr val="1F497D"/>
              </a:solidFill>
              <a:effectLst/>
              <a:uLnTx/>
              <a:uFillTx/>
              <a:latin typeface="Arial"/>
              <a:ea typeface="+mn-ea"/>
              <a:cs typeface="+mn-cs"/>
            </a:endParaRPr>
          </a:p>
        </p:txBody>
      </p:sp>
    </p:spTree>
    <p:extLst>
      <p:ext uri="{BB962C8B-B14F-4D97-AF65-F5344CB8AC3E}">
        <p14:creationId xmlns:p14="http://schemas.microsoft.com/office/powerpoint/2010/main" val="4112800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0980E-7565-4A59-AA51-8227908D627B}"/>
              </a:ext>
            </a:extLst>
          </p:cNvPr>
          <p:cNvSpPr>
            <a:spLocks noGrp="1"/>
          </p:cNvSpPr>
          <p:nvPr>
            <p:ph type="title"/>
          </p:nvPr>
        </p:nvSpPr>
        <p:spPr>
          <a:xfrm>
            <a:off x="1028700" y="685800"/>
            <a:ext cx="7200900" cy="585417"/>
          </a:xfrm>
        </p:spPr>
        <p:txBody>
          <a:bodyPr>
            <a:spAutoFit/>
          </a:bodyPr>
          <a:lstStyle/>
          <a:p>
            <a:r>
              <a:rPr lang="en-US" dirty="0">
                <a:solidFill>
                  <a:schemeClr val="tx1"/>
                </a:solidFill>
              </a:rPr>
              <a:t>Luke 15 – Context</a:t>
            </a:r>
          </a:p>
        </p:txBody>
      </p:sp>
      <p:sp>
        <p:nvSpPr>
          <p:cNvPr id="3" name="Content Placeholder 2">
            <a:extLst>
              <a:ext uri="{FF2B5EF4-FFF2-40B4-BE49-F238E27FC236}">
                <a16:creationId xmlns:a16="http://schemas.microsoft.com/office/drawing/2014/main" id="{C613F975-DB75-4883-B0E7-C0CA424A0F57}"/>
              </a:ext>
            </a:extLst>
          </p:cNvPr>
          <p:cNvSpPr>
            <a:spLocks noGrp="1"/>
          </p:cNvSpPr>
          <p:nvPr>
            <p:ph idx="1"/>
          </p:nvPr>
        </p:nvSpPr>
        <p:spPr>
          <a:xfrm>
            <a:off x="539019" y="1484681"/>
            <a:ext cx="8489481" cy="4881273"/>
          </a:xfrm>
        </p:spPr>
        <p:txBody>
          <a:bodyPr>
            <a:spAutoFit/>
          </a:bodyPr>
          <a:lstStyle/>
          <a:p>
            <a:pPr marL="0" indent="0">
              <a:buNone/>
            </a:pPr>
            <a:r>
              <a:rPr lang="en-US" sz="2800" b="1" dirty="0">
                <a:solidFill>
                  <a:schemeClr val="tx1"/>
                </a:solidFill>
              </a:rPr>
              <a:t>Luke 15:1-2</a:t>
            </a:r>
            <a:r>
              <a:rPr lang="en-US" sz="2800" dirty="0">
                <a:solidFill>
                  <a:schemeClr val="tx1"/>
                </a:solidFill>
              </a:rPr>
              <a:t>, </a:t>
            </a:r>
            <a:r>
              <a:rPr lang="en-US" sz="2800" i="1" dirty="0">
                <a:solidFill>
                  <a:schemeClr val="tx1"/>
                </a:solidFill>
              </a:rPr>
              <a:t>“</a:t>
            </a:r>
            <a:r>
              <a:rPr lang="en-US" sz="2800" b="1" i="1" dirty="0">
                <a:solidFill>
                  <a:schemeClr val="tx1"/>
                </a:solidFill>
              </a:rPr>
              <a:t>Now all the publicans and sinners were drawing near unto him to hear him. And both the Pharisees and the scribes murmured, saying, This man receiveth sinners, and eateth with them</a:t>
            </a:r>
            <a:r>
              <a:rPr lang="en-US" sz="2800" i="1" dirty="0">
                <a:solidFill>
                  <a:schemeClr val="tx1"/>
                </a:solidFill>
              </a:rPr>
              <a:t>.”</a:t>
            </a:r>
          </a:p>
          <a:p>
            <a:r>
              <a:rPr lang="en-US" sz="2800" dirty="0">
                <a:solidFill>
                  <a:schemeClr val="tx1"/>
                </a:solidFill>
              </a:rPr>
              <a:t>The publicans and sinners are often classified together (cf. Luke 5:30; 7:34). Jesus did not abstain from eating with them (cf. Luke 5:27-29).</a:t>
            </a:r>
          </a:p>
          <a:p>
            <a:r>
              <a:rPr lang="en-US" sz="2800" dirty="0">
                <a:solidFill>
                  <a:schemeClr val="tx1"/>
                </a:solidFill>
              </a:rPr>
              <a:t>Pharisees and Scribes. cf. Matthew 23:23; </a:t>
            </a:r>
            <a:br>
              <a:rPr lang="en-US" sz="2800" dirty="0">
                <a:solidFill>
                  <a:schemeClr val="tx1"/>
                </a:solidFill>
              </a:rPr>
            </a:br>
            <a:r>
              <a:rPr lang="en-US" sz="2800" dirty="0">
                <a:solidFill>
                  <a:schemeClr val="tx1"/>
                </a:solidFill>
              </a:rPr>
              <a:t>Luke 18:9</a:t>
            </a:r>
          </a:p>
          <a:p>
            <a:pPr lvl="1"/>
            <a:r>
              <a:rPr lang="en-US" sz="2800" dirty="0">
                <a:solidFill>
                  <a:schemeClr val="tx1"/>
                </a:solidFill>
              </a:rPr>
              <a:t>“Pharisee,” </a:t>
            </a:r>
            <a:r>
              <a:rPr lang="en-US" sz="2800" i="0" dirty="0">
                <a:solidFill>
                  <a:schemeClr val="tx1"/>
                </a:solidFill>
              </a:rPr>
              <a:t>means </a:t>
            </a:r>
            <a:r>
              <a:rPr lang="en-US" sz="2800" dirty="0">
                <a:solidFill>
                  <a:schemeClr val="tx1"/>
                </a:solidFill>
              </a:rPr>
              <a:t>“separatist”</a:t>
            </a:r>
          </a:p>
        </p:txBody>
      </p:sp>
    </p:spTree>
    <p:extLst>
      <p:ext uri="{BB962C8B-B14F-4D97-AF65-F5344CB8AC3E}">
        <p14:creationId xmlns:p14="http://schemas.microsoft.com/office/powerpoint/2010/main" val="1365700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57179"/>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Bitterness</a:t>
            </a:r>
            <a:r>
              <a:rPr lang="en-US" dirty="0">
                <a:solidFill>
                  <a:schemeClr val="tx1"/>
                </a:solidFill>
                <a:effectLst/>
              </a:rPr>
              <a:t> – </a:t>
            </a:r>
            <a:br>
              <a:rPr lang="en-US" dirty="0">
                <a:solidFill>
                  <a:schemeClr val="tx1"/>
                </a:solidFill>
                <a:effectLst/>
              </a:rPr>
            </a:br>
            <a:r>
              <a:rPr lang="en-US" dirty="0">
                <a:solidFill>
                  <a:schemeClr val="tx1"/>
                </a:solidFill>
                <a:effectLst/>
              </a:rPr>
              <a:t>The Elder Brother. Verses 25-32</a:t>
            </a:r>
          </a:p>
        </p:txBody>
      </p:sp>
      <p:sp>
        <p:nvSpPr>
          <p:cNvPr id="3" name="Content Placeholder 2"/>
          <p:cNvSpPr>
            <a:spLocks noGrp="1"/>
          </p:cNvSpPr>
          <p:nvPr>
            <p:ph idx="1"/>
          </p:nvPr>
        </p:nvSpPr>
        <p:spPr>
          <a:xfrm>
            <a:off x="584462" y="1645767"/>
            <a:ext cx="8407138" cy="4893647"/>
          </a:xfrm>
        </p:spPr>
        <p:txBody>
          <a:bodyPr wrap="square">
            <a:spAutoFit/>
          </a:bodyPr>
          <a:lstStyle/>
          <a:p>
            <a:pPr eaLnBrk="1" hangingPunct="1">
              <a:buFont typeface="Wingdings" pitchFamily="2" charset="2"/>
              <a:buNone/>
              <a:defRPr/>
            </a:pPr>
            <a:r>
              <a:rPr lang="en-US" sz="3000" u="sng" dirty="0">
                <a:solidFill>
                  <a:schemeClr val="tx1"/>
                </a:solidFill>
              </a:rPr>
              <a:t>Self Commendation</a:t>
            </a:r>
            <a:r>
              <a:rPr lang="en-US" sz="3000" dirty="0">
                <a:solidFill>
                  <a:schemeClr val="tx1"/>
                </a:solidFill>
              </a:rPr>
              <a:t> –</a:t>
            </a:r>
          </a:p>
          <a:p>
            <a:pPr eaLnBrk="1" hangingPunct="1">
              <a:defRPr/>
            </a:pPr>
            <a:r>
              <a:rPr lang="en-US" sz="3000" dirty="0">
                <a:solidFill>
                  <a:schemeClr val="tx1"/>
                </a:solidFill>
              </a:rPr>
              <a:t>Lost because of his wrong attitude toward his brother. </a:t>
            </a:r>
            <a:r>
              <a:rPr lang="en-US" sz="3000" i="1" dirty="0">
                <a:solidFill>
                  <a:schemeClr val="tx1"/>
                </a:solidFill>
              </a:rPr>
              <a:t>“</a:t>
            </a:r>
            <a:r>
              <a:rPr lang="en-US" sz="3000" b="1" i="1" dirty="0">
                <a:solidFill>
                  <a:schemeClr val="tx1"/>
                </a:solidFill>
              </a:rPr>
              <a:t>This THY son</a:t>
            </a:r>
            <a:r>
              <a:rPr lang="en-US" sz="3000" i="1" dirty="0">
                <a:solidFill>
                  <a:schemeClr val="tx1"/>
                </a:solidFill>
              </a:rPr>
              <a:t>” </a:t>
            </a:r>
            <a:r>
              <a:rPr lang="en-US" sz="3000" b="1" i="1" dirty="0">
                <a:solidFill>
                  <a:schemeClr val="tx1"/>
                </a:solidFill>
              </a:rPr>
              <a:t>not</a:t>
            </a:r>
            <a:r>
              <a:rPr lang="en-US" sz="3000" i="1" dirty="0">
                <a:solidFill>
                  <a:schemeClr val="tx1"/>
                </a:solidFill>
              </a:rPr>
              <a:t> “</a:t>
            </a:r>
            <a:r>
              <a:rPr lang="en-US" sz="3000" b="1" i="1" dirty="0">
                <a:solidFill>
                  <a:schemeClr val="tx1"/>
                </a:solidFill>
              </a:rPr>
              <a:t>This MY brother</a:t>
            </a:r>
            <a:r>
              <a:rPr lang="en-US" sz="3000" i="1" dirty="0">
                <a:solidFill>
                  <a:schemeClr val="tx1"/>
                </a:solidFill>
              </a:rPr>
              <a:t>.”</a:t>
            </a:r>
            <a:endParaRPr lang="en-US" sz="3000" dirty="0">
              <a:solidFill>
                <a:schemeClr val="tx1"/>
              </a:solidFill>
            </a:endParaRPr>
          </a:p>
          <a:p>
            <a:pPr lvl="1" eaLnBrk="1" hangingPunct="1">
              <a:defRPr/>
            </a:pPr>
            <a:r>
              <a:rPr lang="en-US" sz="3000" i="0" dirty="0">
                <a:solidFill>
                  <a:schemeClr val="tx1"/>
                </a:solidFill>
              </a:rPr>
              <a:t>He was angry, jealous, and had no sympathy for his brother.</a:t>
            </a:r>
          </a:p>
          <a:p>
            <a:pPr eaLnBrk="1" hangingPunct="1">
              <a:defRPr/>
            </a:pPr>
            <a:r>
              <a:rPr lang="en-US" sz="3000" dirty="0">
                <a:solidFill>
                  <a:schemeClr val="tx1"/>
                </a:solidFill>
              </a:rPr>
              <a:t>The father recognizes the elder son’s faithfulness </a:t>
            </a:r>
            <a:r>
              <a:rPr lang="en-US" sz="3000" i="1" dirty="0">
                <a:solidFill>
                  <a:schemeClr val="tx1"/>
                </a:solidFill>
              </a:rPr>
              <a:t>(“</a:t>
            </a:r>
            <a:r>
              <a:rPr lang="en-US" sz="3000" b="1" i="1" dirty="0">
                <a:solidFill>
                  <a:schemeClr val="tx1"/>
                </a:solidFill>
              </a:rPr>
              <a:t>you are always with me</a:t>
            </a:r>
            <a:r>
              <a:rPr lang="en-US" sz="3000" i="1" dirty="0">
                <a:solidFill>
                  <a:schemeClr val="tx1"/>
                </a:solidFill>
              </a:rPr>
              <a:t>”).</a:t>
            </a:r>
          </a:p>
          <a:p>
            <a:pPr eaLnBrk="1" hangingPunct="1">
              <a:defRPr/>
            </a:pPr>
            <a:r>
              <a:rPr lang="en-US" sz="3000" dirty="0">
                <a:solidFill>
                  <a:schemeClr val="tx1"/>
                </a:solidFill>
              </a:rPr>
              <a:t>He reassures the son that the remaining inheritance is his </a:t>
            </a:r>
            <a:r>
              <a:rPr lang="en-US" sz="3000" i="1" dirty="0">
                <a:solidFill>
                  <a:schemeClr val="tx1"/>
                </a:solidFill>
              </a:rPr>
              <a:t>(“</a:t>
            </a:r>
            <a:r>
              <a:rPr lang="en-US" sz="3000" b="1" i="1" dirty="0">
                <a:solidFill>
                  <a:schemeClr val="tx1"/>
                </a:solidFill>
              </a:rPr>
              <a:t>all that I have is yours</a:t>
            </a:r>
            <a:r>
              <a:rPr lang="en-US" sz="3000" i="1" dirty="0">
                <a:solidFill>
                  <a:schemeClr val="tx1"/>
                </a:solidFill>
              </a:rPr>
              <a:t>”).</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a:t>
            </a:fld>
            <a:endParaRPr kumimoji="0" lang="en-US" sz="900" b="0" i="0" u="none" strike="noStrike" kern="1200" cap="none" spc="0" normalizeH="0" baseline="0" noProof="0">
              <a:ln>
                <a:noFill/>
              </a:ln>
              <a:solidFill>
                <a:srgbClr val="1F497D"/>
              </a:solidFill>
              <a:effectLst/>
              <a:uLnTx/>
              <a:uFillTx/>
              <a:latin typeface="Arial"/>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28700" y="270385"/>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Bitterness</a:t>
            </a:r>
            <a:r>
              <a:rPr lang="en-US" dirty="0">
                <a:solidFill>
                  <a:schemeClr val="tx1"/>
                </a:solidFill>
                <a:effectLst/>
              </a:rPr>
              <a:t> – </a:t>
            </a:r>
            <a:br>
              <a:rPr lang="en-US" dirty="0">
                <a:solidFill>
                  <a:schemeClr val="tx1"/>
                </a:solidFill>
                <a:effectLst/>
              </a:rPr>
            </a:br>
            <a:r>
              <a:rPr lang="en-US" dirty="0">
                <a:solidFill>
                  <a:schemeClr val="tx1"/>
                </a:solidFill>
                <a:effectLst/>
              </a:rPr>
              <a:t>The Elder Brother. Verses 25-32</a:t>
            </a:r>
          </a:p>
        </p:txBody>
      </p:sp>
      <p:sp>
        <p:nvSpPr>
          <p:cNvPr id="3" name="Content Placeholder 2"/>
          <p:cNvSpPr>
            <a:spLocks noGrp="1"/>
          </p:cNvSpPr>
          <p:nvPr>
            <p:ph idx="1"/>
          </p:nvPr>
        </p:nvSpPr>
        <p:spPr>
          <a:xfrm>
            <a:off x="885824" y="1808531"/>
            <a:ext cx="8067676" cy="3589188"/>
          </a:xfrm>
        </p:spPr>
        <p:txBody>
          <a:bodyPr>
            <a:spAutoFit/>
          </a:bodyPr>
          <a:lstStyle/>
          <a:p>
            <a:pPr eaLnBrk="1" hangingPunct="1">
              <a:defRPr/>
            </a:pPr>
            <a:r>
              <a:rPr lang="en-US" sz="2800" dirty="0">
                <a:solidFill>
                  <a:schemeClr val="tx1"/>
                </a:solidFill>
              </a:rPr>
              <a:t>Bitterness to be put away. Ephesians 4:32ff</a:t>
            </a:r>
          </a:p>
          <a:p>
            <a:pPr eaLnBrk="1" hangingPunct="1">
              <a:defRPr/>
            </a:pPr>
            <a:r>
              <a:rPr lang="en-US" sz="2800" dirty="0">
                <a:solidFill>
                  <a:schemeClr val="tx1"/>
                </a:solidFill>
              </a:rPr>
              <a:t>Love for brethren is abundantly and plainly taught. John 13:34</a:t>
            </a:r>
          </a:p>
          <a:p>
            <a:pPr eaLnBrk="1" hangingPunct="1">
              <a:defRPr/>
            </a:pPr>
            <a:r>
              <a:rPr lang="en-US" sz="2800" dirty="0">
                <a:solidFill>
                  <a:schemeClr val="tx1"/>
                </a:solidFill>
              </a:rPr>
              <a:t>The elder brother represents the Pharisees and scribes (Luke 15:1) who stood condemned because they </a:t>
            </a:r>
            <a:r>
              <a:rPr lang="en-US" sz="2800" i="1" dirty="0">
                <a:solidFill>
                  <a:schemeClr val="tx1"/>
                </a:solidFill>
              </a:rPr>
              <a:t>“</a:t>
            </a:r>
            <a:r>
              <a:rPr lang="en-US" sz="2800" b="1" i="1" dirty="0">
                <a:solidFill>
                  <a:schemeClr val="tx1"/>
                </a:solidFill>
              </a:rPr>
              <a:t>trusted in themselves that they were righteous; and set all others at nought</a:t>
            </a:r>
            <a:r>
              <a:rPr lang="en-US" sz="2800" i="1" dirty="0">
                <a:solidFill>
                  <a:schemeClr val="tx1"/>
                </a:solidFill>
              </a:rPr>
              <a:t>” </a:t>
            </a:r>
            <a:r>
              <a:rPr lang="en-US" sz="2800" dirty="0">
                <a:solidFill>
                  <a:schemeClr val="tx1"/>
                </a:solidFill>
              </a:rPr>
              <a:t>(Luke 18:9).</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21</a:t>
            </a:fld>
            <a:endParaRPr kumimoji="0" lang="en-US" sz="900" b="0" i="0" u="none" strike="noStrike" kern="1200" cap="none" spc="0" normalizeH="0" baseline="0" noProof="0">
              <a:ln>
                <a:noFill/>
              </a:ln>
              <a:solidFill>
                <a:srgbClr val="1F497D"/>
              </a:solidFill>
              <a:effectLst/>
              <a:uLnTx/>
              <a:uFillTx/>
              <a:latin typeface="Arial"/>
              <a:ea typeface="+mn-ea"/>
              <a:cs typeface="+mn-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61975" y="685800"/>
            <a:ext cx="8105775" cy="653512"/>
          </a:xfrm>
        </p:spPr>
        <p:txBody>
          <a:bodyPr>
            <a:spAutoFit/>
          </a:bodyPr>
          <a:lstStyle/>
          <a:p>
            <a:pPr marL="0" marR="0" lvl="0" indent="0" algn="ctr" defTabSz="685800" rtl="0" eaLnBrk="1" fontAlgn="auto" latinLnBrk="0" hangingPunct="1">
              <a:lnSpc>
                <a:spcPct val="112000"/>
              </a:lnSpc>
              <a:spcBef>
                <a:spcPts val="0"/>
              </a:spcBef>
              <a:spcAft>
                <a:spcPts val="0"/>
              </a:spcAft>
              <a:buClrTx/>
              <a:buSzTx/>
              <a:buFont typeface="Arial" panose="020B0604020202020204" pitchFamily="34" charset="0"/>
              <a:buNone/>
              <a:tabLst/>
              <a:defRPr/>
            </a:pPr>
            <a:r>
              <a:rPr lang="en-US" dirty="0">
                <a:solidFill>
                  <a:schemeClr val="tx1"/>
                </a:solidFill>
              </a:rPr>
              <a:t>The Sin Of Bitterness</a:t>
            </a:r>
          </a:p>
        </p:txBody>
      </p:sp>
      <p:sp>
        <p:nvSpPr>
          <p:cNvPr id="3" name="Content Placeholder 2"/>
          <p:cNvSpPr>
            <a:spLocks noGrp="1"/>
          </p:cNvSpPr>
          <p:nvPr>
            <p:ph idx="1"/>
          </p:nvPr>
        </p:nvSpPr>
        <p:spPr>
          <a:xfrm>
            <a:off x="657224" y="1774824"/>
            <a:ext cx="8105775" cy="3704669"/>
          </a:xfrm>
        </p:spPr>
        <p:txBody>
          <a:bodyPr>
            <a:spAutoFit/>
          </a:bodyPr>
          <a:lstStyle/>
          <a:p>
            <a:pPr marL="0" indent="0">
              <a:buNone/>
            </a:pPr>
            <a:r>
              <a:rPr lang="en-US" sz="4000" dirty="0">
                <a:solidFill>
                  <a:schemeClr val="tx1"/>
                </a:solidFill>
              </a:rPr>
              <a:t>Shimei </a:t>
            </a:r>
            <a:r>
              <a:rPr kumimoji="0" lang="en-US" sz="2800" b="0" i="0" u="none" strike="noStrike" kern="1200" cap="none" spc="0" normalizeH="0" baseline="0" noProof="0" dirty="0">
                <a:ln>
                  <a:noFill/>
                </a:ln>
                <a:solidFill>
                  <a:schemeClr val="tx1"/>
                </a:solidFill>
                <a:effectLst/>
                <a:uLnTx/>
                <a:uFillTx/>
                <a:latin typeface="Arial"/>
                <a:ea typeface="+mn-ea"/>
                <a:cs typeface="+mn-cs"/>
              </a:rPr>
              <a:t>2 Samuel 16:5-13</a:t>
            </a:r>
            <a:br>
              <a:rPr kumimoji="0" lang="en-US" sz="2800" b="0" i="0" u="none" strike="noStrike" kern="1200" cap="none" spc="0" normalizeH="0" baseline="0" noProof="0" dirty="0">
                <a:ln>
                  <a:noFill/>
                </a:ln>
                <a:solidFill>
                  <a:schemeClr val="tx1"/>
                </a:solidFill>
                <a:effectLst/>
                <a:uLnTx/>
                <a:uFillTx/>
                <a:latin typeface="Arial"/>
                <a:ea typeface="+mn-ea"/>
                <a:cs typeface="+mn-cs"/>
              </a:rPr>
            </a:br>
            <a:r>
              <a:rPr kumimoji="0" lang="en-US" sz="2800" b="0" i="0" u="none" strike="noStrike" kern="1200" cap="none" spc="0" normalizeH="0" baseline="0" noProof="0" dirty="0">
                <a:ln>
                  <a:noFill/>
                </a:ln>
                <a:solidFill>
                  <a:schemeClr val="tx1"/>
                </a:solidFill>
                <a:effectLst/>
                <a:uLnTx/>
                <a:uFillTx/>
                <a:latin typeface="Impact"/>
                <a:ea typeface="+mj-ea"/>
                <a:cs typeface="+mj-cs"/>
              </a:rPr>
              <a:t>Bitterness Defined</a:t>
            </a:r>
            <a:r>
              <a:rPr kumimoji="0" lang="en-US" sz="2800" i="0" u="none" strike="noStrike" kern="1200" cap="none" spc="0" normalizeH="0" baseline="0" noProof="0" dirty="0">
                <a:ln>
                  <a:noFill/>
                </a:ln>
                <a:solidFill>
                  <a:schemeClr val="tx1"/>
                </a:solidFill>
                <a:effectLst/>
                <a:uLnTx/>
                <a:uFillTx/>
                <a:latin typeface="Impact"/>
                <a:ea typeface="+mj-ea"/>
                <a:cs typeface="+mj-cs"/>
              </a:rPr>
              <a:t>:</a:t>
            </a:r>
            <a:endParaRPr lang="en-US" sz="1400" dirty="0">
              <a:solidFill>
                <a:schemeClr val="tx1"/>
              </a:solidFill>
            </a:endParaRPr>
          </a:p>
          <a:p>
            <a:r>
              <a:rPr lang="en-US" sz="2400" baseline="0" dirty="0">
                <a:solidFill>
                  <a:schemeClr val="tx1"/>
                </a:solidFill>
              </a:rPr>
              <a:t>Resentment, refusing reconciliation – to have bitter resentment or hatred toward someone else – ‘to be embittered, to have bitter hate.’” </a:t>
            </a:r>
            <a:r>
              <a:rPr lang="en-US" sz="2000" baseline="0" dirty="0">
                <a:solidFill>
                  <a:schemeClr val="tx1"/>
                </a:solidFill>
              </a:rPr>
              <a:t>(from Greek-English Lexicon Based on Semantic Domain)</a:t>
            </a:r>
            <a:endParaRPr lang="en-US" dirty="0">
              <a:solidFill>
                <a:schemeClr val="tx1"/>
              </a:solidFill>
            </a:endParaRPr>
          </a:p>
          <a:p>
            <a:r>
              <a:rPr lang="en-US" sz="2400" dirty="0">
                <a:solidFill>
                  <a:schemeClr val="tx1"/>
                </a:solidFill>
              </a:rPr>
              <a:t>“Bitterness </a:t>
            </a:r>
            <a:r>
              <a:rPr lang="en-US" sz="2400" i="1" dirty="0">
                <a:solidFill>
                  <a:schemeClr val="tx1"/>
                </a:solidFill>
              </a:rPr>
              <a:t>(</a:t>
            </a:r>
            <a:r>
              <a:rPr lang="en-US" sz="2400" i="1" dirty="0" err="1">
                <a:solidFill>
                  <a:schemeClr val="tx1"/>
                </a:solidFill>
              </a:rPr>
              <a:t>pikria</a:t>
            </a:r>
            <a:r>
              <a:rPr lang="en-US" sz="2400" i="1" dirty="0">
                <a:solidFill>
                  <a:schemeClr val="tx1"/>
                </a:solidFill>
              </a:rPr>
              <a:t>)</a:t>
            </a:r>
            <a:r>
              <a:rPr lang="en-US" sz="2400" dirty="0">
                <a:solidFill>
                  <a:schemeClr val="tx1"/>
                </a:solidFill>
              </a:rPr>
              <a:t> is a spirit of resentment. It refuses reconciliation and will do nothing to initiate a restoration of good relationships.” </a:t>
            </a:r>
            <a:r>
              <a:rPr lang="en-US" sz="2000" dirty="0">
                <a:solidFill>
                  <a:schemeClr val="tx1"/>
                </a:solidFill>
              </a:rPr>
              <a:t>(C.G. Caldwell, Truth Commentaries)</a:t>
            </a:r>
            <a:endParaRPr lang="en-US" sz="2800"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96420" y="96173"/>
            <a:ext cx="7200900" cy="1078500"/>
          </a:xfrm>
        </p:spPr>
        <p:txBody>
          <a:bodyPr>
            <a:spAutoFit/>
          </a:bodyPr>
          <a:lstStyle/>
          <a:p>
            <a:r>
              <a:rPr lang="en-US" dirty="0">
                <a:solidFill>
                  <a:schemeClr val="tx1"/>
                </a:solidFill>
              </a:rPr>
              <a:t>Bitterness – </a:t>
            </a:r>
            <a:br>
              <a:rPr lang="en-US" dirty="0">
                <a:solidFill>
                  <a:schemeClr val="tx1"/>
                </a:solidFill>
              </a:rPr>
            </a:br>
            <a:r>
              <a:rPr lang="en-US" dirty="0">
                <a:solidFill>
                  <a:schemeClr val="tx1"/>
                </a:solidFill>
              </a:rPr>
              <a:t>Generally Does Not Exist Alone</a:t>
            </a:r>
          </a:p>
        </p:txBody>
      </p:sp>
      <p:sp>
        <p:nvSpPr>
          <p:cNvPr id="3" name="Content Placeholder 2"/>
          <p:cNvSpPr>
            <a:spLocks noGrp="1"/>
          </p:cNvSpPr>
          <p:nvPr>
            <p:ph sz="half" idx="1"/>
          </p:nvPr>
        </p:nvSpPr>
        <p:spPr>
          <a:xfrm>
            <a:off x="513306" y="1411552"/>
            <a:ext cx="2522126" cy="2328586"/>
          </a:xfrm>
        </p:spPr>
        <p:txBody>
          <a:bodyPr wrap="square">
            <a:spAutoFit/>
          </a:bodyPr>
          <a:lstStyle/>
          <a:p>
            <a:r>
              <a:rPr lang="en-US" sz="3200" dirty="0">
                <a:solidFill>
                  <a:schemeClr val="tx1"/>
                </a:solidFill>
              </a:rPr>
              <a:t>Selfishness</a:t>
            </a:r>
          </a:p>
          <a:p>
            <a:r>
              <a:rPr lang="en-US" sz="3200" dirty="0">
                <a:solidFill>
                  <a:schemeClr val="tx1"/>
                </a:solidFill>
              </a:rPr>
              <a:t>Jealousy</a:t>
            </a:r>
          </a:p>
          <a:p>
            <a:r>
              <a:rPr lang="en-US" sz="3200" dirty="0">
                <a:solidFill>
                  <a:schemeClr val="tx1"/>
                </a:solidFill>
              </a:rPr>
              <a:t>Anger</a:t>
            </a:r>
          </a:p>
          <a:p>
            <a:r>
              <a:rPr lang="en-US" sz="3200" dirty="0">
                <a:solidFill>
                  <a:schemeClr val="tx1"/>
                </a:solidFill>
              </a:rPr>
              <a:t>Murder</a:t>
            </a:r>
          </a:p>
        </p:txBody>
      </p:sp>
      <p:sp>
        <p:nvSpPr>
          <p:cNvPr id="4" name="Content Placeholder 3"/>
          <p:cNvSpPr>
            <a:spLocks noGrp="1"/>
          </p:cNvSpPr>
          <p:nvPr>
            <p:ph sz="half" idx="2"/>
          </p:nvPr>
        </p:nvSpPr>
        <p:spPr>
          <a:xfrm>
            <a:off x="4347640" y="1235586"/>
            <a:ext cx="4796360" cy="3006313"/>
          </a:xfrm>
        </p:spPr>
        <p:txBody>
          <a:bodyPr>
            <a:spAutoFit/>
          </a:bodyPr>
          <a:lstStyle/>
          <a:p>
            <a:pPr>
              <a:buNone/>
            </a:pPr>
            <a:r>
              <a:rPr lang="en-US" sz="3200" dirty="0">
                <a:solidFill>
                  <a:schemeClr val="tx1"/>
                </a:solidFill>
              </a:rPr>
              <a:t>Examples:</a:t>
            </a:r>
          </a:p>
          <a:p>
            <a:r>
              <a:rPr lang="en-US" sz="3200" dirty="0">
                <a:solidFill>
                  <a:schemeClr val="tx1"/>
                </a:solidFill>
              </a:rPr>
              <a:t>Simon. Acts 8</a:t>
            </a:r>
          </a:p>
          <a:p>
            <a:r>
              <a:rPr lang="en-US" sz="3200" dirty="0">
                <a:solidFill>
                  <a:schemeClr val="tx1"/>
                </a:solidFill>
              </a:rPr>
              <a:t>Cain. Genesis 4</a:t>
            </a:r>
          </a:p>
          <a:p>
            <a:r>
              <a:rPr lang="en-US" sz="3200" dirty="0">
                <a:solidFill>
                  <a:schemeClr val="tx1"/>
                </a:solidFill>
              </a:rPr>
              <a:t>Naaman. 2 Kings 5</a:t>
            </a:r>
          </a:p>
          <a:p>
            <a:r>
              <a:rPr lang="en-US" sz="3200" dirty="0">
                <a:solidFill>
                  <a:schemeClr val="tx1"/>
                </a:solidFill>
              </a:rPr>
              <a:t>Elder Brother. Luke 15</a:t>
            </a:r>
          </a:p>
        </p:txBody>
      </p:sp>
      <p:sp>
        <p:nvSpPr>
          <p:cNvPr id="5" name="Right Brace 4"/>
          <p:cNvSpPr/>
          <p:nvPr/>
        </p:nvSpPr>
        <p:spPr>
          <a:xfrm>
            <a:off x="3124200" y="1524000"/>
            <a:ext cx="609600" cy="2133600"/>
          </a:xfrm>
          <a:prstGeom prst="rightBrace">
            <a:avLst>
              <a:gd name="adj1" fmla="val 8333"/>
              <a:gd name="adj2" fmla="val 47959"/>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0" y="4241899"/>
            <a:ext cx="9144000" cy="2616101"/>
          </a:xfrm>
          <a:prstGeom prst="rect">
            <a:avLst/>
          </a:prstGeom>
          <a:solidFill>
            <a:schemeClr val="bg2"/>
          </a:solidFill>
        </p:spPr>
        <p:txBody>
          <a:bodyPr wrap="square" rtlCol="0">
            <a:spAutoFit/>
          </a:bodyPr>
          <a:lstStyle/>
          <a:p>
            <a:r>
              <a:rPr lang="en-US" sz="2000" dirty="0"/>
              <a:t>Simon in Acts 8. </a:t>
            </a:r>
            <a:r>
              <a:rPr lang="en-US" sz="2400" i="1" dirty="0"/>
              <a:t>“</a:t>
            </a:r>
            <a:r>
              <a:rPr lang="en-US" sz="2400" b="1" i="1" dirty="0"/>
              <a:t>the gall of bitterness</a:t>
            </a:r>
            <a:r>
              <a:rPr lang="en-US" sz="2400" i="1" dirty="0"/>
              <a:t>.”</a:t>
            </a:r>
            <a:endParaRPr lang="en-US" sz="2000" i="1" dirty="0"/>
          </a:p>
          <a:p>
            <a:r>
              <a:rPr lang="en-US" sz="2000" dirty="0"/>
              <a:t>“The word </a:t>
            </a:r>
            <a:r>
              <a:rPr lang="en-US" sz="2000" b="1" dirty="0"/>
              <a:t>gall (</a:t>
            </a:r>
            <a:r>
              <a:rPr lang="en-US" sz="2000" b="1" i="1" dirty="0" err="1"/>
              <a:t>cholē</a:t>
            </a:r>
            <a:r>
              <a:rPr lang="en-US" sz="2000" b="1" i="1" dirty="0"/>
              <a:t>) was used to denote the bile (a fluid secreted by the liver) and sometimes other bitter things. Gall of bitterness – that is, gall characterized by bitterness, bitter gall – was an expression used to mean ‘extreme wickedness’ (Thayer 509). Simon was also in the bond of iniquity – that is, in the bondage of sin. Though Simon had once been forgiven of his sins, he was once again a servant of sin. Thus he would remain until he repented and prayed for forgiveness</a:t>
            </a:r>
            <a:r>
              <a:rPr lang="en-US" sz="2000" i="1" dirty="0"/>
              <a:t>.”</a:t>
            </a:r>
            <a:r>
              <a:rPr lang="en-US" sz="2000" b="1" i="1" dirty="0"/>
              <a:t> </a:t>
            </a:r>
            <a:r>
              <a:rPr lang="en-US" sz="1600" b="1" i="1" dirty="0"/>
              <a:t>(Truth Commentaries.)</a:t>
            </a:r>
            <a:endParaRPr lang="en-US"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p:cTn id="31"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32" dur="500" fill="hold"/>
                                        <p:tgtEl>
                                          <p:spTgt spid="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4">
                                            <p:txEl>
                                              <p:pRg st="1" end="1"/>
                                            </p:txEl>
                                          </p:spTgt>
                                        </p:tgtEl>
                                        <p:attrNameLst>
                                          <p:attrName>style.visibility</p:attrName>
                                        </p:attrNameLst>
                                      </p:cBhvr>
                                      <p:to>
                                        <p:strVal val="visible"/>
                                      </p:to>
                                    </p:set>
                                    <p:anim calcmode="lin" valueType="num">
                                      <p:cBhvr>
                                        <p:cTn id="3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38" dur="500" fill="hold"/>
                                        <p:tgtEl>
                                          <p:spTgt spid="4">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16" fill="hold" grpId="0" nodeType="clickEffect">
                                  <p:stCondLst>
                                    <p:cond delay="0"/>
                                  </p:stCondLst>
                                  <p:childTnLst>
                                    <p:set>
                                      <p:cBhvr>
                                        <p:cTn id="42" dur="1" fill="hold">
                                          <p:stCondLst>
                                            <p:cond delay="0"/>
                                          </p:stCondLst>
                                        </p:cTn>
                                        <p:tgtEl>
                                          <p:spTgt spid="4">
                                            <p:txEl>
                                              <p:pRg st="2" end="2"/>
                                            </p:txEl>
                                          </p:spTgt>
                                        </p:tgtEl>
                                        <p:attrNameLst>
                                          <p:attrName>style.visibility</p:attrName>
                                        </p:attrNameLst>
                                      </p:cBhvr>
                                      <p:to>
                                        <p:strVal val="visible"/>
                                      </p:to>
                                    </p:set>
                                    <p:anim calcmode="lin" valueType="num">
                                      <p:cBhvr>
                                        <p:cTn id="43"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44" dur="500" fill="hold"/>
                                        <p:tgtEl>
                                          <p:spTgt spid="4">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grpId="0" nodeType="clickEffect">
                                  <p:stCondLst>
                                    <p:cond delay="0"/>
                                  </p:stCondLst>
                                  <p:childTnLst>
                                    <p:set>
                                      <p:cBhvr>
                                        <p:cTn id="48" dur="1" fill="hold">
                                          <p:stCondLst>
                                            <p:cond delay="0"/>
                                          </p:stCondLst>
                                        </p:cTn>
                                        <p:tgtEl>
                                          <p:spTgt spid="4">
                                            <p:txEl>
                                              <p:pRg st="3" end="3"/>
                                            </p:txEl>
                                          </p:spTgt>
                                        </p:tgtEl>
                                        <p:attrNameLst>
                                          <p:attrName>style.visibility</p:attrName>
                                        </p:attrNameLst>
                                      </p:cBhvr>
                                      <p:to>
                                        <p:strVal val="visible"/>
                                      </p:to>
                                    </p:set>
                                    <p:anim calcmode="lin" valueType="num">
                                      <p:cBhvr>
                                        <p:cTn id="49"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50" dur="500" fill="hold"/>
                                        <p:tgtEl>
                                          <p:spTgt spid="4">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23" presetClass="entr" presetSubtype="16" fill="hold" grpId="0" nodeType="clickEffect">
                                  <p:stCondLst>
                                    <p:cond delay="0"/>
                                  </p:stCondLst>
                                  <p:childTnLst>
                                    <p:set>
                                      <p:cBhvr>
                                        <p:cTn id="54" dur="1" fill="hold">
                                          <p:stCondLst>
                                            <p:cond delay="0"/>
                                          </p:stCondLst>
                                        </p:cTn>
                                        <p:tgtEl>
                                          <p:spTgt spid="4">
                                            <p:txEl>
                                              <p:pRg st="4" end="4"/>
                                            </p:txEl>
                                          </p:spTgt>
                                        </p:tgtEl>
                                        <p:attrNameLst>
                                          <p:attrName>style.visibility</p:attrName>
                                        </p:attrNameLst>
                                      </p:cBhvr>
                                      <p:to>
                                        <p:strVal val="visible"/>
                                      </p:to>
                                    </p:set>
                                    <p:anim calcmode="lin" valueType="num">
                                      <p:cBhvr>
                                        <p:cTn id="55"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56" dur="500" fill="hold"/>
                                        <p:tgtEl>
                                          <p:spTgt spid="4">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23" presetClass="entr" presetSubtype="16"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p:cTn id="61" dur="500" fill="hold"/>
                                        <p:tgtEl>
                                          <p:spTgt spid="9"/>
                                        </p:tgtEl>
                                        <p:attrNameLst>
                                          <p:attrName>ppt_w</p:attrName>
                                        </p:attrNameLst>
                                      </p:cBhvr>
                                      <p:tavLst>
                                        <p:tav tm="0">
                                          <p:val>
                                            <p:fltVal val="0"/>
                                          </p:val>
                                        </p:tav>
                                        <p:tav tm="100000">
                                          <p:val>
                                            <p:strVal val="#ppt_w"/>
                                          </p:val>
                                        </p:tav>
                                      </p:tavLst>
                                    </p:anim>
                                    <p:anim calcmode="lin" valueType="num">
                                      <p:cBhvr>
                                        <p:cTn id="62" dur="500" fill="hold"/>
                                        <p:tgtEl>
                                          <p:spTgt spid="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0980E-7565-4A59-AA51-8227908D627B}"/>
              </a:ext>
            </a:extLst>
          </p:cNvPr>
          <p:cNvSpPr>
            <a:spLocks noGrp="1"/>
          </p:cNvSpPr>
          <p:nvPr>
            <p:ph type="title"/>
          </p:nvPr>
        </p:nvSpPr>
        <p:spPr>
          <a:xfrm>
            <a:off x="1028700" y="685800"/>
            <a:ext cx="7200900" cy="585417"/>
          </a:xfrm>
        </p:spPr>
        <p:txBody>
          <a:bodyPr>
            <a:spAutoFit/>
          </a:bodyPr>
          <a:lstStyle/>
          <a:p>
            <a:r>
              <a:rPr lang="en-US" dirty="0">
                <a:solidFill>
                  <a:schemeClr val="tx1"/>
                </a:solidFill>
              </a:rPr>
              <a:t>Luke 15 – Context</a:t>
            </a:r>
          </a:p>
        </p:txBody>
      </p:sp>
      <p:sp>
        <p:nvSpPr>
          <p:cNvPr id="3" name="Content Placeholder 2">
            <a:extLst>
              <a:ext uri="{FF2B5EF4-FFF2-40B4-BE49-F238E27FC236}">
                <a16:creationId xmlns:a16="http://schemas.microsoft.com/office/drawing/2014/main" id="{C613F975-DB75-4883-B0E7-C0CA424A0F57}"/>
              </a:ext>
            </a:extLst>
          </p:cNvPr>
          <p:cNvSpPr>
            <a:spLocks noGrp="1"/>
          </p:cNvSpPr>
          <p:nvPr>
            <p:ph idx="1"/>
          </p:nvPr>
        </p:nvSpPr>
        <p:spPr>
          <a:xfrm>
            <a:off x="539019" y="1484681"/>
            <a:ext cx="8489481" cy="5279459"/>
          </a:xfrm>
        </p:spPr>
        <p:txBody>
          <a:bodyPr>
            <a:spAutoFit/>
          </a:bodyPr>
          <a:lstStyle/>
          <a:p>
            <a:pPr marL="0" indent="0">
              <a:buNone/>
            </a:pPr>
            <a:r>
              <a:rPr lang="en-US" sz="2800" b="1" dirty="0">
                <a:solidFill>
                  <a:schemeClr val="tx1"/>
                </a:solidFill>
              </a:rPr>
              <a:t>Luke 15:1-2</a:t>
            </a:r>
            <a:r>
              <a:rPr lang="en-US" sz="2800" dirty="0">
                <a:solidFill>
                  <a:schemeClr val="tx1"/>
                </a:solidFill>
              </a:rPr>
              <a:t>, </a:t>
            </a:r>
            <a:r>
              <a:rPr lang="en-US" sz="2800" i="1" dirty="0">
                <a:solidFill>
                  <a:schemeClr val="tx1"/>
                </a:solidFill>
              </a:rPr>
              <a:t>“</a:t>
            </a:r>
            <a:r>
              <a:rPr lang="en-US" sz="2800" b="1" i="1" dirty="0">
                <a:solidFill>
                  <a:schemeClr val="tx1"/>
                </a:solidFill>
              </a:rPr>
              <a:t>Now all the publicans and sinners were drawing near unto him to hear him. And both the Pharisees and the scribes murmured, saying, This man receiveth sinners, and eateth with them</a:t>
            </a:r>
            <a:r>
              <a:rPr lang="en-US" sz="2800" i="1" dirty="0">
                <a:solidFill>
                  <a:schemeClr val="tx1"/>
                </a:solidFill>
              </a:rPr>
              <a:t>.”</a:t>
            </a:r>
          </a:p>
          <a:p>
            <a:pPr algn="l"/>
            <a:r>
              <a:rPr lang="en-US" sz="2400" b="0" i="0" u="none" strike="noStrike" baseline="0" dirty="0">
                <a:solidFill>
                  <a:schemeClr val="tx1"/>
                </a:solidFill>
              </a:rPr>
              <a:t>Luke 5:30 – Not an uncommon accusation.</a:t>
            </a:r>
          </a:p>
          <a:p>
            <a:pPr algn="l"/>
            <a:r>
              <a:rPr lang="en-US" sz="2400" b="0" i="0" u="none" strike="noStrike" baseline="0" dirty="0">
                <a:solidFill>
                  <a:schemeClr val="tx1"/>
                </a:solidFill>
              </a:rPr>
              <a:t>The Pharisees tried to persuade the general populace that Jesus’ credibility was destroyed by His sharing with these people.</a:t>
            </a:r>
          </a:p>
          <a:p>
            <a:pPr algn="l"/>
            <a:r>
              <a:rPr lang="en-US" sz="2400" b="0" i="0" u="none" strike="noStrike" baseline="0" dirty="0">
                <a:solidFill>
                  <a:schemeClr val="tx1"/>
                </a:solidFill>
              </a:rPr>
              <a:t>That might have been true had He never indicated His objection to what was wrong in their lives. However, see Exodus 18:1; Deuteronomy </a:t>
            </a:r>
            <a:r>
              <a:rPr lang="pt-BR" sz="2400" b="0" i="0" u="none" strike="noStrike" baseline="0" dirty="0">
                <a:solidFill>
                  <a:schemeClr val="tx1"/>
                </a:solidFill>
              </a:rPr>
              <a:t>21:20-21; 1 Corinthians 5:11; Galatians 2:12.</a:t>
            </a:r>
            <a:endParaRPr lang="en-US" sz="2400" dirty="0">
              <a:solidFill>
                <a:schemeClr val="tx1"/>
              </a:solidFill>
            </a:endParaRPr>
          </a:p>
        </p:txBody>
      </p:sp>
    </p:spTree>
    <p:extLst>
      <p:ext uri="{BB962C8B-B14F-4D97-AF65-F5344CB8AC3E}">
        <p14:creationId xmlns:p14="http://schemas.microsoft.com/office/powerpoint/2010/main" val="1133517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25044" y="270385"/>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Carelessness</a:t>
            </a:r>
            <a:r>
              <a:rPr lang="en-US" dirty="0">
                <a:solidFill>
                  <a:schemeClr val="tx1"/>
                </a:solidFill>
                <a:effectLst/>
              </a:rPr>
              <a:t> – </a:t>
            </a:r>
            <a:br>
              <a:rPr lang="en-US" dirty="0">
                <a:solidFill>
                  <a:schemeClr val="tx1"/>
                </a:solidFill>
                <a:effectLst/>
              </a:rPr>
            </a:br>
            <a:r>
              <a:rPr lang="en-US" dirty="0">
                <a:solidFill>
                  <a:schemeClr val="tx1"/>
                </a:solidFill>
                <a:effectLst/>
              </a:rPr>
              <a:t>The Lost Sheep, Verses 3-7</a:t>
            </a:r>
          </a:p>
        </p:txBody>
      </p:sp>
      <p:sp>
        <p:nvSpPr>
          <p:cNvPr id="3" name="Content Placeholder 2"/>
          <p:cNvSpPr>
            <a:spLocks noGrp="1"/>
          </p:cNvSpPr>
          <p:nvPr>
            <p:ph idx="1"/>
          </p:nvPr>
        </p:nvSpPr>
        <p:spPr>
          <a:xfrm>
            <a:off x="1028700" y="1484677"/>
            <a:ext cx="7886700" cy="5283882"/>
          </a:xfrm>
        </p:spPr>
        <p:txBody>
          <a:bodyPr>
            <a:spAutoFit/>
          </a:bodyPr>
          <a:lstStyle/>
          <a:p>
            <a:pPr marL="0" indent="0" eaLnBrk="1" hangingPunct="1">
              <a:buNone/>
              <a:defRPr/>
            </a:pPr>
            <a:r>
              <a:rPr lang="en-US" sz="2400" dirty="0">
                <a:solidFill>
                  <a:schemeClr val="tx1"/>
                </a:solidFill>
              </a:rPr>
              <a:t>The Shepherd:</a:t>
            </a:r>
          </a:p>
          <a:p>
            <a:pPr eaLnBrk="1" hangingPunct="1">
              <a:defRPr/>
            </a:pPr>
            <a:r>
              <a:rPr lang="en-US" sz="2400" dirty="0">
                <a:solidFill>
                  <a:schemeClr val="tx1"/>
                </a:solidFill>
              </a:rPr>
              <a:t>“The self-righteous religious leaders placed the shepherds outside their social circles. They considered them to be ignorant, and did not regard them as worthy of special consideration.</a:t>
            </a:r>
          </a:p>
          <a:p>
            <a:pPr eaLnBrk="1" hangingPunct="1">
              <a:defRPr/>
            </a:pPr>
            <a:r>
              <a:rPr lang="en-US" sz="2400" dirty="0">
                <a:solidFill>
                  <a:schemeClr val="tx1"/>
                </a:solidFill>
              </a:rPr>
              <a:t>“All this in spite of the fact that some of their most revered Scriptures pictured God as the Shepherd of His people, and His Messiah as a Lamb to be slaughtered (Ps. 23; Is. 40, 53; Jer. 31; Mic. 5).</a:t>
            </a:r>
          </a:p>
          <a:p>
            <a:pPr eaLnBrk="1" hangingPunct="1">
              <a:defRPr/>
            </a:pPr>
            <a:r>
              <a:rPr lang="en-US" sz="2400" dirty="0">
                <a:solidFill>
                  <a:schemeClr val="tx1"/>
                </a:solidFill>
              </a:rPr>
              <a:t>“God had even said, </a:t>
            </a:r>
            <a:r>
              <a:rPr lang="en-US" sz="2400" i="1" dirty="0">
                <a:solidFill>
                  <a:schemeClr val="tx1"/>
                </a:solidFill>
              </a:rPr>
              <a:t>‘I will feed My flock, and I will make them lie down, says the Lord God. I will seek what was lost and bring back what was driven away’</a:t>
            </a:r>
            <a:r>
              <a:rPr lang="en-US" sz="2400" dirty="0">
                <a:solidFill>
                  <a:schemeClr val="tx1"/>
                </a:solidFill>
              </a:rPr>
              <a:t> (Ezek. 34:14-15 see vv. 11-31).”</a:t>
            </a:r>
            <a:endParaRPr lang="en-US" dirty="0">
              <a:solidFill>
                <a:schemeClr val="tx1"/>
              </a:solidFill>
            </a:endParaRPr>
          </a:p>
          <a:p>
            <a:pPr marL="740664" lvl="2" indent="0">
              <a:buNone/>
              <a:defRPr/>
            </a:pPr>
            <a:r>
              <a:rPr lang="en-US" sz="1800" dirty="0">
                <a:solidFill>
                  <a:schemeClr val="tx1"/>
                </a:solidFill>
              </a:rPr>
              <a:t>(C.G. Caldwell, </a:t>
            </a:r>
            <a:r>
              <a:rPr lang="en-US" sz="1800" i="1" dirty="0">
                <a:solidFill>
                  <a:schemeClr val="tx1"/>
                </a:solidFill>
              </a:rPr>
              <a:t>Ezekiel,</a:t>
            </a:r>
            <a:r>
              <a:rPr lang="en-US" sz="1800" dirty="0">
                <a:solidFill>
                  <a:schemeClr val="tx1"/>
                </a:solidFill>
              </a:rPr>
              <a:t> Truth Commentaries, page 830)</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900" b="0" i="0" u="none" strike="noStrike" kern="1200" cap="none" spc="0" normalizeH="0" baseline="0" noProof="0">
              <a:ln>
                <a:noFill/>
              </a:ln>
              <a:solidFill>
                <a:srgbClr val="1F497D"/>
              </a:solidFill>
              <a:effectLst/>
              <a:uLnTx/>
              <a:uFillTx/>
              <a:latin typeface="Arial"/>
              <a:ea typeface="+mn-ea"/>
              <a:cs typeface="+mn-cs"/>
            </a:endParaRPr>
          </a:p>
        </p:txBody>
      </p:sp>
    </p:spTree>
    <p:extLst>
      <p:ext uri="{BB962C8B-B14F-4D97-AF65-F5344CB8AC3E}">
        <p14:creationId xmlns:p14="http://schemas.microsoft.com/office/powerpoint/2010/main" val="1294934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25044" y="270385"/>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Carelessness</a:t>
            </a:r>
            <a:r>
              <a:rPr lang="en-US" dirty="0">
                <a:solidFill>
                  <a:schemeClr val="tx1"/>
                </a:solidFill>
                <a:effectLst/>
              </a:rPr>
              <a:t> – </a:t>
            </a:r>
            <a:br>
              <a:rPr lang="en-US" dirty="0">
                <a:solidFill>
                  <a:schemeClr val="tx1"/>
                </a:solidFill>
                <a:effectLst/>
              </a:rPr>
            </a:br>
            <a:r>
              <a:rPr lang="en-US" dirty="0">
                <a:solidFill>
                  <a:schemeClr val="tx1"/>
                </a:solidFill>
                <a:effectLst/>
              </a:rPr>
              <a:t>The Lost Sheep, Verses 3-7</a:t>
            </a:r>
          </a:p>
        </p:txBody>
      </p:sp>
      <p:sp>
        <p:nvSpPr>
          <p:cNvPr id="3" name="Content Placeholder 2"/>
          <p:cNvSpPr>
            <a:spLocks noGrp="1"/>
          </p:cNvSpPr>
          <p:nvPr>
            <p:ph idx="1"/>
          </p:nvPr>
        </p:nvSpPr>
        <p:spPr>
          <a:xfrm>
            <a:off x="1028700" y="1484677"/>
            <a:ext cx="7886700" cy="3839641"/>
          </a:xfrm>
        </p:spPr>
        <p:txBody>
          <a:bodyPr>
            <a:spAutoFit/>
          </a:bodyPr>
          <a:lstStyle/>
          <a:p>
            <a:pPr eaLnBrk="1" hangingPunct="1">
              <a:buNone/>
              <a:defRPr/>
            </a:pPr>
            <a:r>
              <a:rPr lang="en-US" sz="4000" u="sng" dirty="0">
                <a:solidFill>
                  <a:schemeClr val="tx1"/>
                </a:solidFill>
              </a:rPr>
              <a:t>Thoughtlessness</a:t>
            </a:r>
            <a:r>
              <a:rPr lang="en-US" sz="4000" dirty="0">
                <a:solidFill>
                  <a:schemeClr val="tx1"/>
                </a:solidFill>
              </a:rPr>
              <a:t>.</a:t>
            </a:r>
          </a:p>
          <a:p>
            <a:pPr eaLnBrk="1" hangingPunct="1">
              <a:buNone/>
              <a:defRPr/>
            </a:pPr>
            <a:r>
              <a:rPr lang="en-US" sz="2800" dirty="0">
                <a:solidFill>
                  <a:schemeClr val="tx1"/>
                </a:solidFill>
              </a:rPr>
              <a:t>The Lost Sheep </a:t>
            </a:r>
            <a:r>
              <a:rPr lang="en-US" sz="2800" u="sng" dirty="0">
                <a:solidFill>
                  <a:schemeClr val="tx1"/>
                </a:solidFill>
              </a:rPr>
              <a:t>will know it is lost</a:t>
            </a:r>
            <a:r>
              <a:rPr lang="en-US" sz="2800" dirty="0">
                <a:solidFill>
                  <a:schemeClr val="tx1"/>
                </a:solidFill>
              </a:rPr>
              <a:t>, but not know the way back to the fold.</a:t>
            </a:r>
            <a:br>
              <a:rPr lang="en-US" sz="2800" dirty="0">
                <a:solidFill>
                  <a:schemeClr val="tx1"/>
                </a:solidFill>
              </a:rPr>
            </a:br>
            <a:r>
              <a:rPr lang="en-US" sz="4000" u="sng" dirty="0">
                <a:solidFill>
                  <a:schemeClr val="tx1"/>
                </a:solidFill>
              </a:rPr>
              <a:t>Absorption in other matters</a:t>
            </a:r>
            <a:r>
              <a:rPr lang="en-US" sz="4000" dirty="0">
                <a:solidFill>
                  <a:schemeClr val="tx1"/>
                </a:solidFill>
              </a:rPr>
              <a:t>.</a:t>
            </a:r>
          </a:p>
          <a:p>
            <a:pPr eaLnBrk="1" hangingPunct="1">
              <a:defRPr/>
            </a:pPr>
            <a:r>
              <a:rPr lang="en-US" sz="3600" dirty="0">
                <a:solidFill>
                  <a:schemeClr val="tx1"/>
                </a:solidFill>
              </a:rPr>
              <a:t>Life. Luke 14:15ff</a:t>
            </a:r>
          </a:p>
          <a:p>
            <a:pPr lvl="1" eaLnBrk="1" hangingPunct="1">
              <a:defRPr/>
            </a:pPr>
            <a:r>
              <a:rPr lang="en-US" sz="3200" b="1" i="0" dirty="0">
                <a:solidFill>
                  <a:schemeClr val="tx1"/>
                </a:solidFill>
              </a:rPr>
              <a:t>Pay attention to the most important things.</a:t>
            </a:r>
            <a:endParaRPr lang="en-US" sz="2800" dirty="0">
              <a:solidFill>
                <a:schemeClr val="tx1"/>
              </a:solidFill>
            </a:endParaRP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900" b="0" i="0" u="none" strike="noStrike" kern="1200" cap="none" spc="0" normalizeH="0" baseline="0" noProof="0">
              <a:ln>
                <a:noFill/>
              </a:ln>
              <a:solidFill>
                <a:srgbClr val="1F497D"/>
              </a:solidFill>
              <a:effectLst/>
              <a:uLnTx/>
              <a:uFillTx/>
              <a:latin typeface="Arial"/>
              <a:ea typeface="+mn-ea"/>
              <a:cs typeface="+mn-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0" y="266704"/>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Carelessness </a:t>
            </a:r>
            <a:r>
              <a:rPr lang="en-US" dirty="0">
                <a:solidFill>
                  <a:schemeClr val="tx1"/>
                </a:solidFill>
                <a:effectLst/>
              </a:rPr>
              <a:t>– </a:t>
            </a:r>
            <a:br>
              <a:rPr lang="en-US" dirty="0">
                <a:solidFill>
                  <a:schemeClr val="tx1"/>
                </a:solidFill>
                <a:effectLst/>
              </a:rPr>
            </a:br>
            <a:r>
              <a:rPr lang="en-US" dirty="0">
                <a:solidFill>
                  <a:schemeClr val="tx1"/>
                </a:solidFill>
                <a:effectLst/>
              </a:rPr>
              <a:t>The Lost Sheep, Verses 3-7</a:t>
            </a:r>
          </a:p>
        </p:txBody>
      </p:sp>
      <p:sp>
        <p:nvSpPr>
          <p:cNvPr id="3" name="Content Placeholder 2"/>
          <p:cNvSpPr>
            <a:spLocks noGrp="1"/>
          </p:cNvSpPr>
          <p:nvPr>
            <p:ph idx="1"/>
          </p:nvPr>
        </p:nvSpPr>
        <p:spPr>
          <a:xfrm>
            <a:off x="600078" y="1473460"/>
            <a:ext cx="8402520" cy="5078313"/>
          </a:xfrm>
        </p:spPr>
        <p:txBody>
          <a:bodyPr wrap="square">
            <a:spAutoFit/>
          </a:bodyPr>
          <a:lstStyle/>
          <a:p>
            <a:pPr eaLnBrk="1" hangingPunct="1">
              <a:lnSpc>
                <a:spcPct val="100000"/>
              </a:lnSpc>
              <a:spcBef>
                <a:spcPts val="0"/>
              </a:spcBef>
              <a:spcAft>
                <a:spcPts val="0"/>
              </a:spcAft>
              <a:buNone/>
              <a:defRPr/>
            </a:pPr>
            <a:r>
              <a:rPr lang="en-US" sz="3800" u="sng" dirty="0">
                <a:solidFill>
                  <a:schemeClr val="tx1"/>
                </a:solidFill>
              </a:rPr>
              <a:t>Lesson: Lack of knowledge, spiritual interest, and diligence</a:t>
            </a:r>
            <a:r>
              <a:rPr lang="en-US" sz="3800" dirty="0">
                <a:solidFill>
                  <a:schemeClr val="tx1"/>
                </a:solidFill>
              </a:rPr>
              <a:t>. cf. Hosea 4:6</a:t>
            </a:r>
          </a:p>
          <a:p>
            <a:pPr eaLnBrk="1" hangingPunct="1">
              <a:lnSpc>
                <a:spcPct val="100000"/>
              </a:lnSpc>
              <a:spcBef>
                <a:spcPts val="0"/>
              </a:spcBef>
              <a:spcAft>
                <a:spcPts val="0"/>
              </a:spcAft>
              <a:defRPr/>
            </a:pPr>
            <a:r>
              <a:rPr lang="en-US" sz="3200" i="1" dirty="0">
                <a:solidFill>
                  <a:schemeClr val="tx1"/>
                </a:solidFill>
              </a:rPr>
              <a:t>“Give diligence” </a:t>
            </a:r>
            <a:r>
              <a:rPr lang="en-US" sz="3200" dirty="0">
                <a:solidFill>
                  <a:schemeClr val="tx1"/>
                </a:solidFill>
              </a:rPr>
              <a:t>2 Timothy 2:15; </a:t>
            </a:r>
            <a:br>
              <a:rPr lang="en-US" sz="3200" dirty="0">
                <a:solidFill>
                  <a:schemeClr val="tx1"/>
                </a:solidFill>
              </a:rPr>
            </a:br>
            <a:r>
              <a:rPr lang="en-US" sz="3200" dirty="0">
                <a:solidFill>
                  <a:schemeClr val="tx1"/>
                </a:solidFill>
              </a:rPr>
              <a:t>Hebrews 4:11</a:t>
            </a:r>
          </a:p>
          <a:p>
            <a:pPr eaLnBrk="1" hangingPunct="1">
              <a:lnSpc>
                <a:spcPct val="100000"/>
              </a:lnSpc>
              <a:spcBef>
                <a:spcPts val="0"/>
              </a:spcBef>
              <a:spcAft>
                <a:spcPts val="0"/>
              </a:spcAft>
              <a:defRPr/>
            </a:pPr>
            <a:r>
              <a:rPr lang="en-US" sz="3200" i="1" dirty="0">
                <a:solidFill>
                  <a:schemeClr val="tx1"/>
                </a:solidFill>
              </a:rPr>
              <a:t>“Take heed.”</a:t>
            </a:r>
            <a:r>
              <a:rPr lang="en-US" sz="3200" dirty="0">
                <a:solidFill>
                  <a:schemeClr val="tx1"/>
                </a:solidFill>
              </a:rPr>
              <a:t> cf. 1 Corinthians 10:12; Hebrews 3:12</a:t>
            </a:r>
          </a:p>
          <a:p>
            <a:pPr eaLnBrk="1" hangingPunct="1">
              <a:lnSpc>
                <a:spcPct val="100000"/>
              </a:lnSpc>
              <a:spcBef>
                <a:spcPts val="0"/>
              </a:spcBef>
              <a:spcAft>
                <a:spcPts val="0"/>
              </a:spcAft>
              <a:defRPr/>
            </a:pPr>
            <a:r>
              <a:rPr lang="en-US" sz="3200" dirty="0">
                <a:solidFill>
                  <a:schemeClr val="tx1"/>
                </a:solidFill>
              </a:rPr>
              <a:t>Failure to do this means we are lost.</a:t>
            </a:r>
            <a:br>
              <a:rPr lang="en-US" sz="3200" dirty="0">
                <a:solidFill>
                  <a:schemeClr val="tx1"/>
                </a:solidFill>
              </a:rPr>
            </a:br>
            <a:r>
              <a:rPr lang="en-US" sz="3200" dirty="0">
                <a:solidFill>
                  <a:schemeClr val="tx1"/>
                </a:solidFill>
              </a:rPr>
              <a:t> cf. Hosea 4:6; Acts 17:30.</a:t>
            </a:r>
          </a:p>
          <a:p>
            <a:pPr eaLnBrk="1" hangingPunct="1">
              <a:lnSpc>
                <a:spcPct val="100000"/>
              </a:lnSpc>
              <a:spcBef>
                <a:spcPts val="0"/>
              </a:spcBef>
              <a:spcAft>
                <a:spcPts val="0"/>
              </a:spcAft>
              <a:buFont typeface="Wingdings" pitchFamily="2" charset="2"/>
              <a:buNone/>
              <a:defRPr/>
            </a:pPr>
            <a:r>
              <a:rPr lang="en-US" sz="2800" dirty="0">
                <a:solidFill>
                  <a:schemeClr val="tx1"/>
                </a:solidFill>
              </a:rPr>
              <a:t>Great occasion of rejoicing when the lost sheep is found.</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900" b="0" i="0" u="none" strike="noStrike" kern="1200" cap="none" spc="0" normalizeH="0" baseline="0" noProof="0">
              <a:ln>
                <a:noFill/>
              </a:ln>
              <a:solidFill>
                <a:srgbClr val="1F497D"/>
              </a:solidFill>
              <a:effectLst/>
              <a:uLnTx/>
              <a:uFillTx/>
              <a:latin typeface="Arial"/>
              <a:ea typeface="+mn-ea"/>
              <a:cs typeface="+mn-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0" y="209554"/>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Uselessness</a:t>
            </a:r>
            <a:r>
              <a:rPr lang="en-US" dirty="0">
                <a:solidFill>
                  <a:schemeClr val="tx1"/>
                </a:solidFill>
                <a:effectLst/>
              </a:rPr>
              <a:t> – </a:t>
            </a:r>
            <a:br>
              <a:rPr lang="en-US" dirty="0">
                <a:solidFill>
                  <a:schemeClr val="tx1"/>
                </a:solidFill>
                <a:effectLst/>
              </a:rPr>
            </a:br>
            <a:r>
              <a:rPr lang="en-US" dirty="0">
                <a:solidFill>
                  <a:schemeClr val="tx1"/>
                </a:solidFill>
                <a:effectLst/>
              </a:rPr>
              <a:t>The Lost Coin. Verses 8-10</a:t>
            </a:r>
          </a:p>
        </p:txBody>
      </p:sp>
      <p:sp>
        <p:nvSpPr>
          <p:cNvPr id="3" name="Content Placeholder 2"/>
          <p:cNvSpPr>
            <a:spLocks noGrp="1"/>
          </p:cNvSpPr>
          <p:nvPr>
            <p:ph idx="1"/>
          </p:nvPr>
        </p:nvSpPr>
        <p:spPr>
          <a:xfrm>
            <a:off x="695328" y="1790700"/>
            <a:ext cx="8258175" cy="3382464"/>
          </a:xfrm>
        </p:spPr>
        <p:txBody>
          <a:bodyPr>
            <a:spAutoFit/>
          </a:bodyPr>
          <a:lstStyle/>
          <a:p>
            <a:pPr>
              <a:defRPr/>
            </a:pPr>
            <a:r>
              <a:rPr lang="en-US" sz="2400" dirty="0">
                <a:solidFill>
                  <a:schemeClr val="tx1"/>
                </a:solidFill>
              </a:rPr>
              <a:t>This coin was of no value because it was “out of circulation.”</a:t>
            </a:r>
          </a:p>
          <a:p>
            <a:pPr marL="0" indent="0">
              <a:buNone/>
              <a:defRPr/>
            </a:pPr>
            <a:endParaRPr lang="en-US" sz="2400" dirty="0">
              <a:solidFill>
                <a:schemeClr val="tx1"/>
              </a:solidFill>
            </a:endParaRPr>
          </a:p>
          <a:p>
            <a:pPr>
              <a:defRPr/>
            </a:pPr>
            <a:r>
              <a:rPr lang="en-US" sz="2400" dirty="0">
                <a:solidFill>
                  <a:schemeClr val="tx1"/>
                </a:solidFill>
              </a:rPr>
              <a:t>She has ten (deka) pieces of silver (drachmas).</a:t>
            </a:r>
          </a:p>
          <a:p>
            <a:pPr>
              <a:defRPr/>
            </a:pPr>
            <a:r>
              <a:rPr lang="en-US" sz="2400" dirty="0">
                <a:solidFill>
                  <a:schemeClr val="tx1"/>
                </a:solidFill>
              </a:rPr>
              <a:t>A drachma was a silver Greek coin comparable to the Roman denarius.</a:t>
            </a:r>
          </a:p>
          <a:p>
            <a:pPr>
              <a:defRPr/>
            </a:pPr>
            <a:r>
              <a:rPr lang="en-US" sz="2400" dirty="0">
                <a:solidFill>
                  <a:schemeClr val="tx1"/>
                </a:solidFill>
              </a:rPr>
              <a:t>Each was approximately equivalent to the value of an average day’s wage for a manual laborer (Matthew 20:2).</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900" b="0" i="0" u="none" strike="noStrike" kern="1200" cap="none" spc="0" normalizeH="0" baseline="0" noProof="0" dirty="0">
              <a:ln>
                <a:noFill/>
              </a:ln>
              <a:solidFill>
                <a:srgbClr val="1F497D"/>
              </a:solidFill>
              <a:effectLst/>
              <a:uLnTx/>
              <a:uFillTx/>
              <a:latin typeface="Arial"/>
              <a:ea typeface="+mn-ea"/>
              <a:cs typeface="+mn-cs"/>
            </a:endParaRPr>
          </a:p>
        </p:txBody>
      </p:sp>
    </p:spTree>
    <p:extLst>
      <p:ext uri="{BB962C8B-B14F-4D97-AF65-F5344CB8AC3E}">
        <p14:creationId xmlns:p14="http://schemas.microsoft.com/office/powerpoint/2010/main" val="19994416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0" y="209554"/>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Uselessness</a:t>
            </a:r>
            <a:r>
              <a:rPr lang="en-US" dirty="0">
                <a:solidFill>
                  <a:schemeClr val="tx1"/>
                </a:solidFill>
                <a:effectLst/>
              </a:rPr>
              <a:t> – </a:t>
            </a:r>
            <a:br>
              <a:rPr lang="en-US" dirty="0">
                <a:solidFill>
                  <a:schemeClr val="tx1"/>
                </a:solidFill>
                <a:effectLst/>
              </a:rPr>
            </a:br>
            <a:r>
              <a:rPr lang="en-US" dirty="0">
                <a:solidFill>
                  <a:schemeClr val="tx1"/>
                </a:solidFill>
                <a:effectLst/>
              </a:rPr>
              <a:t>The Lost Coin. Verses 8-10</a:t>
            </a:r>
          </a:p>
        </p:txBody>
      </p:sp>
      <p:sp>
        <p:nvSpPr>
          <p:cNvPr id="3" name="Content Placeholder 2"/>
          <p:cNvSpPr>
            <a:spLocks noGrp="1"/>
          </p:cNvSpPr>
          <p:nvPr>
            <p:ph idx="1"/>
          </p:nvPr>
        </p:nvSpPr>
        <p:spPr>
          <a:xfrm>
            <a:off x="695328" y="1790700"/>
            <a:ext cx="8258175" cy="2650854"/>
          </a:xfrm>
        </p:spPr>
        <p:txBody>
          <a:bodyPr>
            <a:spAutoFit/>
          </a:bodyPr>
          <a:lstStyle/>
          <a:p>
            <a:pPr>
              <a:defRPr/>
            </a:pPr>
            <a:r>
              <a:rPr lang="en-US" sz="2800" dirty="0">
                <a:solidFill>
                  <a:schemeClr val="tx1"/>
                </a:solidFill>
              </a:rPr>
              <a:t>The Lost Coin </a:t>
            </a:r>
            <a:r>
              <a:rPr lang="en-US" sz="2800" u="sng" dirty="0">
                <a:solidFill>
                  <a:schemeClr val="tx1"/>
                </a:solidFill>
              </a:rPr>
              <a:t>will not know it is lost</a:t>
            </a:r>
            <a:r>
              <a:rPr lang="en-US" sz="2800" dirty="0">
                <a:solidFill>
                  <a:schemeClr val="tx1"/>
                </a:solidFill>
              </a:rPr>
              <a:t> and, of course, it will not know the way back to the woman’s pocket.</a:t>
            </a:r>
          </a:p>
          <a:p>
            <a:pPr eaLnBrk="1" hangingPunct="1">
              <a:defRPr/>
            </a:pPr>
            <a:r>
              <a:rPr lang="en-US" sz="2800" dirty="0">
                <a:solidFill>
                  <a:schemeClr val="tx1"/>
                </a:solidFill>
              </a:rPr>
              <a:t>Many have changed from useful vessels into useless vessels, from vessels of honor to vessels dishonor. 2 Timothy 2:20</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900" b="0" i="0" u="none" strike="noStrike" kern="1200" cap="none" spc="0" normalizeH="0" baseline="0" noProof="0" dirty="0">
              <a:ln>
                <a:noFill/>
              </a:ln>
              <a:solidFill>
                <a:srgbClr val="1F497D"/>
              </a:solidFill>
              <a:effectLst/>
              <a:uLnTx/>
              <a:uFillTx/>
              <a:latin typeface="Arial"/>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71550" y="209554"/>
            <a:ext cx="7200900" cy="1256498"/>
          </a:xfrm>
        </p:spPr>
        <p:txBody>
          <a:bodyPr>
            <a:spAutoFit/>
          </a:bodyPr>
          <a:lstStyle/>
          <a:p>
            <a:pPr eaLnBrk="1" hangingPunct="1">
              <a:defRPr/>
            </a:pPr>
            <a:r>
              <a:rPr lang="en-US" dirty="0">
                <a:solidFill>
                  <a:schemeClr val="tx1"/>
                </a:solidFill>
                <a:effectLst/>
              </a:rPr>
              <a:t>Lost Through </a:t>
            </a:r>
            <a:r>
              <a:rPr lang="en-US" sz="4900" dirty="0">
                <a:solidFill>
                  <a:schemeClr val="tx1"/>
                </a:solidFill>
              </a:rPr>
              <a:t>Uselessness</a:t>
            </a:r>
            <a:r>
              <a:rPr lang="en-US" dirty="0">
                <a:solidFill>
                  <a:schemeClr val="tx1"/>
                </a:solidFill>
                <a:effectLst/>
              </a:rPr>
              <a:t> – </a:t>
            </a:r>
            <a:br>
              <a:rPr lang="en-US" dirty="0">
                <a:solidFill>
                  <a:schemeClr val="tx1"/>
                </a:solidFill>
                <a:effectLst/>
              </a:rPr>
            </a:br>
            <a:r>
              <a:rPr lang="en-US" dirty="0">
                <a:solidFill>
                  <a:schemeClr val="tx1"/>
                </a:solidFill>
                <a:effectLst/>
              </a:rPr>
              <a:t>The Lost Coin. Verses 8-10</a:t>
            </a:r>
          </a:p>
        </p:txBody>
      </p:sp>
      <p:sp>
        <p:nvSpPr>
          <p:cNvPr id="3" name="Content Placeholder 2"/>
          <p:cNvSpPr>
            <a:spLocks noGrp="1"/>
          </p:cNvSpPr>
          <p:nvPr>
            <p:ph idx="1"/>
          </p:nvPr>
        </p:nvSpPr>
        <p:spPr>
          <a:xfrm>
            <a:off x="695328" y="1790700"/>
            <a:ext cx="8258175" cy="3328732"/>
          </a:xfrm>
        </p:spPr>
        <p:txBody>
          <a:bodyPr>
            <a:spAutoFit/>
          </a:bodyPr>
          <a:lstStyle/>
          <a:p>
            <a:pPr eaLnBrk="1" hangingPunct="1">
              <a:defRPr/>
            </a:pPr>
            <a:r>
              <a:rPr lang="en-US" sz="3000" dirty="0">
                <a:solidFill>
                  <a:schemeClr val="tx1"/>
                </a:solidFill>
              </a:rPr>
              <a:t>Lesson: Uselessness means: loss of zeal for the Lord, loss of concern for others, and loss of influence. Matthew 5:13-14</a:t>
            </a:r>
          </a:p>
          <a:p>
            <a:pPr eaLnBrk="1" hangingPunct="1">
              <a:defRPr/>
            </a:pPr>
            <a:r>
              <a:rPr lang="en-US" sz="3000" dirty="0">
                <a:solidFill>
                  <a:schemeClr val="tx1"/>
                </a:solidFill>
              </a:rPr>
              <a:t>The useless member is … the one who has quit. Luke 9:62</a:t>
            </a:r>
          </a:p>
          <a:p>
            <a:pPr eaLnBrk="1" hangingPunct="1">
              <a:buFont typeface="Wingdings" pitchFamily="2" charset="2"/>
              <a:buNone/>
              <a:defRPr/>
            </a:pPr>
            <a:r>
              <a:rPr lang="en-US" sz="2800" dirty="0">
                <a:solidFill>
                  <a:schemeClr val="tx1"/>
                </a:solidFill>
              </a:rPr>
              <a:t>Great occasion of rejoicing when the lost coin is found.</a:t>
            </a:r>
          </a:p>
        </p:txBody>
      </p:sp>
      <p:sp>
        <p:nvSpPr>
          <p:cNvPr id="4" name="Slide Number Placeholder 3"/>
          <p:cNvSpPr>
            <a:spLocks noGrp="1"/>
          </p:cNvSpPr>
          <p:nvPr>
            <p:ph type="sldNum"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4D18DA8-5ED3-4729-979B-AB6E5D493AEB}" type="slidenum">
              <a:rPr kumimoji="0" lang="en-US" sz="900" b="0" i="0" u="none" strike="noStrike" kern="1200" cap="none" spc="0" normalizeH="0" baseline="0" noProof="0">
                <a:ln>
                  <a:noFill/>
                </a:ln>
                <a:solidFill>
                  <a:srgbClr val="1F497D"/>
                </a:solidFill>
                <a:effectLst/>
                <a:uLnTx/>
                <a:uFillTx/>
                <a:latin typeface="Arial"/>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900" b="0" i="0" u="none" strike="noStrike" kern="1200" cap="none" spc="0" normalizeH="0" baseline="0" noProof="0" dirty="0">
              <a:ln>
                <a:noFill/>
              </a:ln>
              <a:solidFill>
                <a:srgbClr val="1F497D"/>
              </a:solidFill>
              <a:effectLst/>
              <a:uLnTx/>
              <a:uFillTx/>
              <a:latin typeface="Arial"/>
              <a:ea typeface="+mn-ea"/>
              <a:cs typeface="+mn-cs"/>
            </a:endParaRPr>
          </a:p>
        </p:txBody>
      </p:sp>
    </p:spTree>
    <p:extLst>
      <p:ext uri="{BB962C8B-B14F-4D97-AF65-F5344CB8AC3E}">
        <p14:creationId xmlns:p14="http://schemas.microsoft.com/office/powerpoint/2010/main" val="2942167631"/>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TotalTime>
  <Words>2047</Words>
  <Application>Microsoft Office PowerPoint</Application>
  <PresentationFormat>On-screen Show (4:3)</PresentationFormat>
  <Paragraphs>157</Paragraphs>
  <Slides>23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Franklin Gothic Book</vt:lpstr>
      <vt:lpstr>Impact</vt:lpstr>
      <vt:lpstr>Wingdings</vt:lpstr>
      <vt:lpstr>Crop</vt:lpstr>
      <vt:lpstr>Lesson 16: The Lost Sheep, Lost Coin and Lost Son  &amp;The Elder Brother   </vt:lpstr>
      <vt:lpstr>Luke 15 – Context</vt:lpstr>
      <vt:lpstr>Luke 15 – Context</vt:lpstr>
      <vt:lpstr>Lost Through Carelessness –  The Lost Sheep, Verses 3-7</vt:lpstr>
      <vt:lpstr>Lost Through Carelessness –  The Lost Sheep, Verses 3-7</vt:lpstr>
      <vt:lpstr>Lost Through Carelessness –  The Lost Sheep, Verses 3-7</vt:lpstr>
      <vt:lpstr>Lost Through Uselessness –  The Lost Coin. Verses 8-10</vt:lpstr>
      <vt:lpstr>Lost Through Uselessness –  The Lost Coin. Verses 8-10</vt:lpstr>
      <vt:lpstr>Lost Through Uselessness –  The Lost Coin. Verses 8-10</vt:lpstr>
      <vt:lpstr>Lost Through Willfulness –  The Prodigal Son. Verses 11-24</vt:lpstr>
      <vt:lpstr>Lost Through Willfulness –  The Prodigal Son. Verses 11-24</vt:lpstr>
      <vt:lpstr>Lost Through Willfulness –  The Prodigal Son. Verses 11-24</vt:lpstr>
      <vt:lpstr>Lost Through Willfulness –  The Prodigal Son. Verses 11-24</vt:lpstr>
      <vt:lpstr>Lost Through Willfulness –  The Prodigal Son. Verses 11-24</vt:lpstr>
      <vt:lpstr>Lost Through Willfulness –  The Prodigal Son. Verses 11-24</vt:lpstr>
      <vt:lpstr>Lost Through Willfulness –  The Prodigal Son. Verses 11-24</vt:lpstr>
      <vt:lpstr>Lost Through Willfulness –  The Prodigal Son. Verses 11-24</vt:lpstr>
      <vt:lpstr>Lost Through Bitterness –  The Elder Brother. Verses 25-32</vt:lpstr>
      <vt:lpstr>Lost Through Bitterness –  The Elder Brother. Verses 25-32</vt:lpstr>
      <vt:lpstr>Lost Through Bitterness –  The Elder Brother. Verses 25-32</vt:lpstr>
      <vt:lpstr>Lost Through Bitterness –  The Elder Brother. Verses 25-32</vt:lpstr>
      <vt:lpstr>The Sin Of Bitterness</vt:lpstr>
      <vt:lpstr>Bitterness –  Generally Does Not Exist Alone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(9-8-21)</dc:title>
  <dc:creator>Micky Galloway</dc:creator>
  <cp:lastModifiedBy>Richard Lidh</cp:lastModifiedBy>
  <cp:revision>11</cp:revision>
  <cp:lastPrinted>2021-09-19T23:44:16Z</cp:lastPrinted>
  <dcterms:created xsi:type="dcterms:W3CDTF">2021-09-15T18:11:35Z</dcterms:created>
  <dcterms:modified xsi:type="dcterms:W3CDTF">2021-09-19T23:44:22Z</dcterms:modified>
</cp:coreProperties>
</file>